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72" r:id="rId3"/>
    <p:sldId id="264" r:id="rId4"/>
    <p:sldId id="257" r:id="rId5"/>
    <p:sldId id="285" r:id="rId6"/>
    <p:sldId id="280" r:id="rId7"/>
    <p:sldId id="263" r:id="rId8"/>
    <p:sldId id="284" r:id="rId9"/>
    <p:sldId id="259" r:id="rId10"/>
    <p:sldId id="275" r:id="rId11"/>
    <p:sldId id="281" r:id="rId12"/>
    <p:sldId id="282" r:id="rId13"/>
    <p:sldId id="283" r:id="rId14"/>
    <p:sldId id="261" r:id="rId15"/>
    <p:sldId id="276" r:id="rId16"/>
    <p:sldId id="271" r:id="rId17"/>
    <p:sldId id="265" r:id="rId18"/>
    <p:sldId id="266" r:id="rId19"/>
    <p:sldId id="267" r:id="rId20"/>
    <p:sldId id="268" r:id="rId21"/>
    <p:sldId id="273" r:id="rId22"/>
    <p:sldId id="269" r:id="rId23"/>
    <p:sldId id="274" r:id="rId24"/>
    <p:sldId id="270" r:id="rId25"/>
    <p:sldId id="278" r:id="rId26"/>
    <p:sldId id="279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38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FU-Fabrizio\Desktop\dataset%20questionnair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FU-Fabrizio\Desktop\dataset%20questionnaire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FU-Fabrizio\Desktop\dataset%20questionnai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artella%20di%20lavo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ocumenti\Lavoro\Segreteria%20LM\Eventi\Convegno%20FEBAF%20Do%20savings%20have%20a%20voice%20in%20Europe%2005.06.15\Servizi%20prestat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ulia:Desktop:2%20grafico%20gva%20euo-paes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uliacerasi:Desktop:addetti-percentuale%20tre%20k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FU-Fabrizio\Desktop\dataset%20questionnai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cat>
            <c:strRef>
              <c:f>Foglio1!$A$2:$A$9</c:f>
              <c:strCache>
                <c:ptCount val="8"/>
                <c:pt idx="0">
                  <c:v>Germany</c:v>
                </c:pt>
                <c:pt idx="1">
                  <c:v>France</c:v>
                </c:pt>
                <c:pt idx="2">
                  <c:v>UK</c:v>
                </c:pt>
                <c:pt idx="3">
                  <c:v>Spain</c:v>
                </c:pt>
                <c:pt idx="4">
                  <c:v>Sweden</c:v>
                </c:pt>
                <c:pt idx="5">
                  <c:v>Finland</c:v>
                </c:pt>
                <c:pt idx="6">
                  <c:v>Poland</c:v>
                </c:pt>
                <c:pt idx="7">
                  <c:v>Italy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5</c:v>
                </c:pt>
              </c:numCache>
            </c:numRef>
          </c:val>
        </c:ser>
        <c:axId val="64997632"/>
        <c:axId val="80673408"/>
      </c:barChart>
      <c:catAx>
        <c:axId val="64997632"/>
        <c:scaling>
          <c:orientation val="minMax"/>
        </c:scaling>
        <c:axPos val="b"/>
        <c:tickLblPos val="nextTo"/>
        <c:crossAx val="80673408"/>
        <c:crosses val="autoZero"/>
        <c:auto val="1"/>
        <c:lblAlgn val="ctr"/>
        <c:lblOffset val="100"/>
      </c:catAx>
      <c:valAx>
        <c:axId val="80673408"/>
        <c:scaling>
          <c:orientation val="minMax"/>
        </c:scaling>
        <c:axPos val="l"/>
        <c:majorGridlines/>
        <c:numFmt formatCode="General" sourceLinked="1"/>
        <c:tickLblPos val="nextTo"/>
        <c:crossAx val="64997632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all economic </a:t>
                    </a:r>
                    <a:r>
                      <a:rPr lang="en-US" smtClean="0"/>
                      <a:t>systems</a:t>
                    </a:r>
                    <a:r>
                      <a:rPr lang="en-US"/>
                      <a:t>
25%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800" b="1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Foglio1!$B$26:$B$28</c:f>
              <c:strCache>
                <c:ptCount val="3"/>
                <c:pt idx="0">
                  <c:v>all economic system</c:v>
                </c:pt>
                <c:pt idx="1">
                  <c:v>financial industry and services only</c:v>
                </c:pt>
                <c:pt idx="2">
                  <c:v>public involvement</c:v>
                </c:pt>
              </c:strCache>
            </c:strRef>
          </c:cat>
          <c:val>
            <c:numRef>
              <c:f>Foglio1!$C$26:$C$28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accent1"/>
              </a:solidFill>
            </a:ln>
          </c:spPr>
          <c:cat>
            <c:strRef>
              <c:f>Foglio1!$A$2:$A$3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7</c:v>
                </c:pt>
                <c:pt idx="1">
                  <c:v>2</c:v>
                </c:pt>
              </c:numCache>
            </c:numRef>
          </c:val>
        </c:ser>
        <c:axId val="97013760"/>
        <c:axId val="97015296"/>
      </c:barChart>
      <c:catAx>
        <c:axId val="97013760"/>
        <c:scaling>
          <c:orientation val="minMax"/>
        </c:scaling>
        <c:axPos val="b"/>
        <c:tickLblPos val="nextTo"/>
        <c:crossAx val="97015296"/>
        <c:crosses val="autoZero"/>
        <c:auto val="1"/>
        <c:lblAlgn val="ctr"/>
        <c:lblOffset val="100"/>
      </c:catAx>
      <c:valAx>
        <c:axId val="97015296"/>
        <c:scaling>
          <c:orientation val="minMax"/>
        </c:scaling>
        <c:axPos val="l"/>
        <c:majorGridlines/>
        <c:numFmt formatCode="General" sourceLinked="1"/>
        <c:tickLblPos val="nextTo"/>
        <c:crossAx val="970137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dPt>
            <c:idx val="2"/>
            <c:spPr>
              <a:solidFill>
                <a:srgbClr val="FFFF00"/>
              </a:solidFill>
            </c:spPr>
          </c:dPt>
          <c:cat>
            <c:strRef>
              <c:f>Foglio1!$A$2:$A$4</c:f>
              <c:strCache>
                <c:ptCount val="3"/>
                <c:pt idx="0">
                  <c:v>More than 50%</c:v>
                </c:pt>
                <c:pt idx="1">
                  <c:v>50%</c:v>
                </c:pt>
                <c:pt idx="2">
                  <c:v>Less than 50%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</c:ser>
        <c:axId val="97084928"/>
        <c:axId val="97086464"/>
      </c:barChart>
      <c:catAx>
        <c:axId val="97084928"/>
        <c:scaling>
          <c:orientation val="minMax"/>
        </c:scaling>
        <c:axPos val="b"/>
        <c:tickLblPos val="nextTo"/>
        <c:crossAx val="97086464"/>
        <c:crosses val="autoZero"/>
        <c:auto val="1"/>
        <c:lblAlgn val="ctr"/>
        <c:lblOffset val="100"/>
      </c:catAx>
      <c:valAx>
        <c:axId val="97086464"/>
        <c:scaling>
          <c:orientation val="minMax"/>
        </c:scaling>
        <c:axPos val="l"/>
        <c:majorGridlines/>
        <c:numFmt formatCode="General" sourceLinked="1"/>
        <c:tickLblPos val="nextTo"/>
        <c:crossAx val="97084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cat>
            <c:strRef>
              <c:f>Foglio1!$A$2:$A$5</c:f>
              <c:strCache>
                <c:ptCount val="4"/>
                <c:pt idx="0">
                  <c:v>Domestic</c:v>
                </c:pt>
                <c:pt idx="1">
                  <c:v>European level</c:v>
                </c:pt>
                <c:pt idx="2">
                  <c:v>International</c:v>
                </c:pt>
                <c:pt idx="3">
                  <c:v>No lobby activity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7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gapWidth val="100"/>
        <c:axId val="97119616"/>
        <c:axId val="91227264"/>
      </c:barChart>
      <c:catAx>
        <c:axId val="97119616"/>
        <c:scaling>
          <c:orientation val="minMax"/>
        </c:scaling>
        <c:axPos val="b"/>
        <c:tickLblPos val="nextTo"/>
        <c:crossAx val="91227264"/>
        <c:crosses val="autoZero"/>
        <c:auto val="1"/>
        <c:lblAlgn val="ctr"/>
        <c:lblOffset val="100"/>
      </c:catAx>
      <c:valAx>
        <c:axId val="91227264"/>
        <c:scaling>
          <c:orientation val="minMax"/>
        </c:scaling>
        <c:axPos val="l"/>
        <c:majorGridlines/>
        <c:numFmt formatCode="General" sourceLinked="1"/>
        <c:tickLblPos val="nextTo"/>
        <c:crossAx val="971196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"/>
  <c:chart>
    <c:autoTitleDeleted val="1"/>
    <c:view3D>
      <c:rotX val="30"/>
      <c:perspective val="30"/>
    </c:view3D>
    <c:plotArea>
      <c:layout/>
      <c:pie3DChart>
        <c:varyColors val="1"/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Yes</c:v>
                </c:pt>
                <c:pt idx="1">
                  <c:v>Only for selected items</c:v>
                </c:pt>
                <c:pt idx="2">
                  <c:v>No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9187072"/>
        <c:axId val="49192960"/>
      </c:barChart>
      <c:catAx>
        <c:axId val="49187072"/>
        <c:scaling>
          <c:orientation val="minMax"/>
        </c:scaling>
        <c:axPos val="b"/>
        <c:tickLblPos val="nextTo"/>
        <c:crossAx val="49192960"/>
        <c:crosses val="autoZero"/>
        <c:auto val="1"/>
        <c:lblAlgn val="ctr"/>
        <c:lblOffset val="100"/>
      </c:catAx>
      <c:valAx>
        <c:axId val="49192960"/>
        <c:scaling>
          <c:orientation val="minMax"/>
        </c:scaling>
        <c:axPos val="l"/>
        <c:majorGridlines/>
        <c:numFmt formatCode="General" sourceLinked="1"/>
        <c:tickLblPos val="nextTo"/>
        <c:crossAx val="491870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"/>
  <c:chart>
    <c:autoTitleDeleted val="1"/>
    <c:view3D>
      <c:rotX val="30"/>
      <c:perspective val="30"/>
    </c:view3D>
    <c:plotArea>
      <c:layout/>
      <c:pie3DChart>
        <c:varyColors val="1"/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SETTORE BANCARIO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Foglio1!$A$2:$A$9</c:f>
              <c:strCache>
                <c:ptCount val="8"/>
                <c:pt idx="0">
                  <c:v>GERMANIA</c:v>
                </c:pt>
                <c:pt idx="1">
                  <c:v>FRANCIA</c:v>
                </c:pt>
                <c:pt idx="2">
                  <c:v>REGNO UNITO</c:v>
                </c:pt>
                <c:pt idx="3">
                  <c:v>SPAGNA</c:v>
                </c:pt>
                <c:pt idx="4">
                  <c:v>SVEZIA</c:v>
                </c:pt>
                <c:pt idx="5">
                  <c:v>FINLANDIA</c:v>
                </c:pt>
                <c:pt idx="6">
                  <c:v>POLONIA</c:v>
                </c:pt>
                <c:pt idx="7">
                  <c:v>ITALIA</c:v>
                </c:pt>
              </c:strCache>
            </c:strRef>
          </c:cat>
          <c:val>
            <c:numRef>
              <c:f>Foglio1!$B$2:$B$9</c:f>
              <c:numCache>
                <c:formatCode>0%</c:formatCode>
                <c:ptCount val="8"/>
                <c:pt idx="0">
                  <c:v>0.9</c:v>
                </c:pt>
                <c:pt idx="1">
                  <c:v>0.59000000000000064</c:v>
                </c:pt>
                <c:pt idx="2">
                  <c:v>0.6700000000000027</c:v>
                </c:pt>
                <c:pt idx="3" formatCode="0.00%">
                  <c:v>0.26800000000000002</c:v>
                </c:pt>
                <c:pt idx="4" formatCode="0.00%">
                  <c:v>0.34600000000000075</c:v>
                </c:pt>
                <c:pt idx="5">
                  <c:v>0.91</c:v>
                </c:pt>
                <c:pt idx="6">
                  <c:v>0.95000000000000062</c:v>
                </c:pt>
                <c:pt idx="7">
                  <c:v>0.95000000000000062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SETTORE ASSICURATIVO</c:v>
                </c:pt>
              </c:strCache>
            </c:strRef>
          </c:tx>
          <c:spPr>
            <a:solidFill>
              <a:schemeClr val="tx1"/>
            </a:solidFill>
          </c:spPr>
          <c:dLbls>
            <c:showVal val="1"/>
          </c:dLbls>
          <c:cat>
            <c:strRef>
              <c:f>Foglio1!$A$2:$A$9</c:f>
              <c:strCache>
                <c:ptCount val="8"/>
                <c:pt idx="0">
                  <c:v>GERMANIA</c:v>
                </c:pt>
                <c:pt idx="1">
                  <c:v>FRANCIA</c:v>
                </c:pt>
                <c:pt idx="2">
                  <c:v>REGNO UNITO</c:v>
                </c:pt>
                <c:pt idx="3">
                  <c:v>SPAGNA</c:v>
                </c:pt>
                <c:pt idx="4">
                  <c:v>SVEZIA</c:v>
                </c:pt>
                <c:pt idx="5">
                  <c:v>FINLANDIA</c:v>
                </c:pt>
                <c:pt idx="6">
                  <c:v>POLONIA</c:v>
                </c:pt>
                <c:pt idx="7">
                  <c:v>ITALIA</c:v>
                </c:pt>
              </c:strCache>
            </c:strRef>
          </c:cat>
          <c:val>
            <c:numRef>
              <c:f>Foglio1!$C$2:$C$9</c:f>
              <c:numCache>
                <c:formatCode>0%</c:formatCode>
                <c:ptCount val="8"/>
                <c:pt idx="0">
                  <c:v>0.81</c:v>
                </c:pt>
                <c:pt idx="1">
                  <c:v>0.9</c:v>
                </c:pt>
                <c:pt idx="2" formatCode="0.00%">
                  <c:v>0.87500000000000222</c:v>
                </c:pt>
                <c:pt idx="3">
                  <c:v>0.86000000000000065</c:v>
                </c:pt>
                <c:pt idx="4">
                  <c:v>0.9</c:v>
                </c:pt>
                <c:pt idx="5" formatCode="0.00%">
                  <c:v>0.46200000000000002</c:v>
                </c:pt>
                <c:pt idx="6">
                  <c:v>0.1100000000000001</c:v>
                </c:pt>
                <c:pt idx="7">
                  <c:v>0.70000000000000062</c:v>
                </c:pt>
              </c:numCache>
            </c:numRef>
          </c:val>
        </c:ser>
        <c:axId val="43885696"/>
        <c:axId val="43887232"/>
      </c:barChart>
      <c:catAx>
        <c:axId val="43885696"/>
        <c:scaling>
          <c:orientation val="minMax"/>
        </c:scaling>
        <c:axPos val="b"/>
        <c:tickLblPos val="nextTo"/>
        <c:crossAx val="43887232"/>
        <c:crosses val="autoZero"/>
        <c:auto val="1"/>
        <c:lblAlgn val="ctr"/>
        <c:lblOffset val="100"/>
      </c:catAx>
      <c:valAx>
        <c:axId val="43887232"/>
        <c:scaling>
          <c:orientation val="minMax"/>
        </c:scaling>
        <c:axPos val="l"/>
        <c:majorGridlines/>
        <c:numFmt formatCode="0%" sourceLinked="1"/>
        <c:tickLblPos val="nextTo"/>
        <c:crossAx val="43885696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8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C00000"/>
              </a:solidFill>
            </c:spPr>
          </c:dPt>
          <c:dPt>
            <c:idx val="12"/>
            <c:spPr>
              <a:solidFill>
                <a:schemeClr val="tx1"/>
              </a:solidFill>
            </c:spPr>
          </c:dPt>
          <c:cat>
            <c:strRef>
              <c:f>Foglio1!$A$1:$A$14</c:f>
              <c:strCache>
                <c:ptCount val="14"/>
                <c:pt idx="0">
                  <c:v>Reports</c:v>
                </c:pt>
                <c:pt idx="1">
                  <c:v>Position papers</c:v>
                </c:pt>
                <c:pt idx="2">
                  <c:v>Statistical outlooks</c:v>
                </c:pt>
                <c:pt idx="3">
                  <c:v>Reserved areas</c:v>
                </c:pt>
                <c:pt idx="4">
                  <c:v>Press release</c:v>
                </c:pt>
                <c:pt idx="5">
                  <c:v>Press review</c:v>
                </c:pt>
                <c:pt idx="6">
                  <c:v>Multimedial tools and web</c:v>
                </c:pt>
                <c:pt idx="7">
                  <c:v>News</c:v>
                </c:pt>
                <c:pt idx="8">
                  <c:v>Newsletter</c:v>
                </c:pt>
                <c:pt idx="9">
                  <c:v>Agenda</c:v>
                </c:pt>
                <c:pt idx="10">
                  <c:v>Relevant laws and regulations</c:v>
                </c:pt>
                <c:pt idx="11">
                  <c:v>Glossary</c:v>
                </c:pt>
                <c:pt idx="12">
                  <c:v>Training services</c:v>
                </c:pt>
                <c:pt idx="13">
                  <c:v>Links</c:v>
                </c:pt>
              </c:strCache>
            </c:strRef>
          </c:cat>
          <c:val>
            <c:numRef>
              <c:f>Foglio1!$B$1:$B$14</c:f>
              <c:numCache>
                <c:formatCode>General</c:formatCode>
                <c:ptCount val="14"/>
                <c:pt idx="0">
                  <c:v>23</c:v>
                </c:pt>
                <c:pt idx="1">
                  <c:v>22</c:v>
                </c:pt>
                <c:pt idx="2">
                  <c:v>15</c:v>
                </c:pt>
                <c:pt idx="3">
                  <c:v>17</c:v>
                </c:pt>
                <c:pt idx="4">
                  <c:v>23</c:v>
                </c:pt>
                <c:pt idx="5">
                  <c:v>10</c:v>
                </c:pt>
                <c:pt idx="6">
                  <c:v>20</c:v>
                </c:pt>
                <c:pt idx="7">
                  <c:v>18</c:v>
                </c:pt>
                <c:pt idx="8">
                  <c:v>14</c:v>
                </c:pt>
                <c:pt idx="9">
                  <c:v>18</c:v>
                </c:pt>
                <c:pt idx="10">
                  <c:v>15</c:v>
                </c:pt>
                <c:pt idx="11">
                  <c:v>11</c:v>
                </c:pt>
                <c:pt idx="12">
                  <c:v>6</c:v>
                </c:pt>
                <c:pt idx="13">
                  <c:v>16</c:v>
                </c:pt>
              </c:numCache>
            </c:numRef>
          </c:val>
        </c:ser>
        <c:axId val="44001152"/>
        <c:axId val="44002688"/>
      </c:barChart>
      <c:catAx>
        <c:axId val="44001152"/>
        <c:scaling>
          <c:orientation val="minMax"/>
        </c:scaling>
        <c:axPos val="b"/>
        <c:tickLblPos val="nextTo"/>
        <c:crossAx val="44002688"/>
        <c:crosses val="autoZero"/>
        <c:auto val="1"/>
        <c:lblAlgn val="ctr"/>
        <c:lblOffset val="100"/>
      </c:catAx>
      <c:valAx>
        <c:axId val="44002688"/>
        <c:scaling>
          <c:orientation val="minMax"/>
        </c:scaling>
        <c:axPos val="l"/>
        <c:majorGridlines/>
        <c:numFmt formatCode="General" sourceLinked="1"/>
        <c:tickLblPos val="nextTo"/>
        <c:crossAx val="4400115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5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6141975308642005E-2"/>
          <c:y val="0.13694907560027891"/>
          <c:w val="0.80308641975308659"/>
          <c:h val="0.7621666783759099"/>
        </c:manualLayout>
      </c:layout>
      <c:pie3DChart>
        <c:varyColors val="1"/>
        <c:ser>
          <c:idx val="0"/>
          <c:order val="0"/>
          <c:spPr>
            <a:solidFill>
              <a:srgbClr val="FFC000"/>
            </a:solidFill>
          </c:spPr>
          <c:explosion val="29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1.3200277048702252E-2"/>
                  <c:y val="6.5670480277130782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G</a:t>
                    </a:r>
                    <a:r>
                      <a:rPr lang="en-US" dirty="0" smtClean="0"/>
                      <a:t>ermany</a:t>
                    </a:r>
                    <a:r>
                      <a:rPr lang="en-US" dirty="0"/>
                      <a:t>
18%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2.3611111111111188E-4"/>
                  <c:y val="-0.134604476523768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U</a:t>
                    </a:r>
                    <a:r>
                      <a:rPr lang="en-US" dirty="0" smtClean="0"/>
                      <a:t>K</a:t>
                    </a:r>
                    <a:r>
                      <a:rPr lang="en-US" dirty="0"/>
                      <a:t>
21%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4.659436667638766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F</a:t>
                    </a:r>
                    <a:r>
                      <a:rPr lang="en-US" dirty="0" smtClean="0"/>
                      <a:t>rance</a:t>
                    </a:r>
                    <a:r>
                      <a:rPr lang="en-US" dirty="0"/>
                      <a:t>
18%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2.1746172353455811E-2"/>
                  <c:y val="1.7717264508603104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I</a:t>
                    </a:r>
                    <a:r>
                      <a:rPr lang="en-US" dirty="0" smtClean="0"/>
                      <a:t>taly</a:t>
                    </a:r>
                    <a:r>
                      <a:rPr lang="en-US" dirty="0"/>
                      <a:t>
9%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S</a:t>
                    </a:r>
                    <a:r>
                      <a:rPr lang="en-US" smtClean="0"/>
                      <a:t>pain</a:t>
                    </a:r>
                    <a:r>
                      <a:rPr lang="en-US" dirty="0"/>
                      <a:t>
8%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S</a:t>
                    </a:r>
                    <a:r>
                      <a:rPr lang="en-US" smtClean="0"/>
                      <a:t>weden</a:t>
                    </a:r>
                    <a:r>
                      <a:rPr lang="en-US" dirty="0"/>
                      <a:t>
2%</a:t>
                    </a:r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-1.9815375800722895E-3"/>
                  <c:y val="-5.1053695558881382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F</a:t>
                    </a:r>
                    <a:r>
                      <a:rPr lang="en-US" dirty="0" smtClean="0"/>
                      <a:t>inland</a:t>
                    </a:r>
                    <a:r>
                      <a:rPr lang="en-US" baseline="0" dirty="0" smtClean="0"/>
                      <a:t> </a:t>
                    </a:r>
                    <a:r>
                      <a:rPr lang="en-US" dirty="0"/>
                      <a:t>
1%</a:t>
                    </a:r>
                  </a:p>
                </c:rich>
              </c:tx>
              <c:showCatName val="1"/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P</a:t>
                    </a:r>
                    <a:r>
                      <a:rPr lang="en-US" smtClean="0"/>
                      <a:t>oland</a:t>
                    </a:r>
                    <a:r>
                      <a:rPr lang="en-US" dirty="0"/>
                      <a:t>
1%</a:t>
                    </a:r>
                  </a:p>
                </c:rich>
              </c:tx>
              <c:showCatName val="1"/>
              <c:showPercent val="1"/>
            </c:dLbl>
            <c:dLbl>
              <c:idx val="8"/>
              <c:layout>
                <c:manualLayout>
                  <c:x val="0.11571109166909688"/>
                  <c:y val="-3.9273666632439655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O</a:t>
                    </a:r>
                    <a:r>
                      <a:rPr lang="en-US" dirty="0" smtClean="0"/>
                      <a:t>ther countries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EU27</a:t>
                    </a:r>
                    <a:r>
                      <a:rPr lang="en-US" dirty="0"/>
                      <a:t>
22%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Foglio1!$G$30:$G$38</c:f>
              <c:strCache>
                <c:ptCount val="9"/>
                <c:pt idx="0">
                  <c:v>Germania</c:v>
                </c:pt>
                <c:pt idx="1">
                  <c:v>Regno unito</c:v>
                </c:pt>
                <c:pt idx="2">
                  <c:v>Francia</c:v>
                </c:pt>
                <c:pt idx="3">
                  <c:v>Italia</c:v>
                </c:pt>
                <c:pt idx="4">
                  <c:v>Spagna</c:v>
                </c:pt>
                <c:pt idx="5">
                  <c:v>Svezia</c:v>
                </c:pt>
                <c:pt idx="6">
                  <c:v>Finlandia </c:v>
                </c:pt>
                <c:pt idx="7">
                  <c:v>Polonia</c:v>
                </c:pt>
                <c:pt idx="8">
                  <c:v>Atri pesi UE</c:v>
                </c:pt>
              </c:strCache>
            </c:strRef>
          </c:cat>
          <c:val>
            <c:numRef>
              <c:f>Foglio1!$H$30:$H$38</c:f>
              <c:numCache>
                <c:formatCode>General</c:formatCode>
                <c:ptCount val="9"/>
                <c:pt idx="0">
                  <c:v>8393</c:v>
                </c:pt>
                <c:pt idx="1">
                  <c:v>9708</c:v>
                </c:pt>
                <c:pt idx="2">
                  <c:v>8391</c:v>
                </c:pt>
                <c:pt idx="3">
                  <c:v>4065</c:v>
                </c:pt>
                <c:pt idx="4">
                  <c:v>3643</c:v>
                </c:pt>
                <c:pt idx="5">
                  <c:v>1140</c:v>
                </c:pt>
                <c:pt idx="6">
                  <c:v>642</c:v>
                </c:pt>
                <c:pt idx="7">
                  <c:v>309</c:v>
                </c:pt>
                <c:pt idx="8">
                  <c:v>10048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0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1759259259259259E-2"/>
          <c:y val="0.12289798366830773"/>
          <c:w val="0.84104938271604934"/>
          <c:h val="0.81460211090634949"/>
        </c:manualLayout>
      </c:layout>
      <c:pie3DChart>
        <c:varyColors val="1"/>
        <c:ser>
          <c:idx val="0"/>
          <c:order val="0"/>
          <c:tx>
            <c:strRef>
              <c:f>Foglio1!$C$28</c:f>
              <c:strCache>
                <c:ptCount val="1"/>
                <c:pt idx="0">
                  <c:v>Premi in milioni di euro anno 2011</c:v>
                </c:pt>
              </c:strCache>
            </c:strRef>
          </c:tx>
          <c:spPr>
            <a:solidFill>
              <a:srgbClr val="FFC000"/>
            </a:solidFill>
          </c:spPr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explosion val="23"/>
            <c:spPr>
              <a:solidFill>
                <a:srgbClr val="FFFF00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F</a:t>
                    </a:r>
                    <a:r>
                      <a:rPr lang="en-US" smtClean="0"/>
                      <a:t>rance</a:t>
                    </a:r>
                    <a:r>
                      <a:rPr lang="en-US"/>
                      <a:t>
24%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G</a:t>
                    </a:r>
                    <a:r>
                      <a:rPr lang="en-US" smtClean="0"/>
                      <a:t>ermany</a:t>
                    </a:r>
                    <a:r>
                      <a:rPr lang="en-US" baseline="0" smtClean="0"/>
                      <a:t> </a:t>
                    </a:r>
                    <a:r>
                      <a:rPr lang="en-US" smtClean="0"/>
                      <a:t>22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I</a:t>
                    </a:r>
                    <a:r>
                      <a:rPr lang="en-US" smtClean="0"/>
                      <a:t>taly</a:t>
                    </a:r>
                    <a:r>
                      <a:rPr lang="en-US"/>
                      <a:t>
14%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S</a:t>
                    </a:r>
                    <a:r>
                      <a:rPr lang="en-US" smtClean="0"/>
                      <a:t>pain</a:t>
                    </a:r>
                    <a:r>
                      <a:rPr lang="en-US"/>
                      <a:t>
8%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S</a:t>
                    </a:r>
                    <a:r>
                      <a:rPr lang="en-US" smtClean="0"/>
                      <a:t>weden</a:t>
                    </a:r>
                    <a:r>
                      <a:rPr lang="en-US" dirty="0"/>
                      <a:t>
4%</a:t>
                    </a:r>
                  </a:p>
                </c:rich>
              </c:tx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F</a:t>
                    </a:r>
                    <a:r>
                      <a:rPr lang="en-US" smtClean="0"/>
                      <a:t>inland</a:t>
                    </a:r>
                    <a:r>
                      <a:rPr lang="en-US" dirty="0"/>
                      <a:t>
3%</a:t>
                    </a:r>
                  </a:p>
                </c:rich>
              </c:tx>
              <c:showCatName val="1"/>
              <c:showPercent val="1"/>
            </c:dLbl>
            <c:dLbl>
              <c:idx val="7"/>
              <c:layout>
                <c:manualLayout>
                  <c:x val="3.4930544362962369E-2"/>
                  <c:y val="-1.4334074019256541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P</a:t>
                    </a:r>
                    <a:r>
                      <a:rPr lang="en-US" dirty="0" smtClean="0"/>
                      <a:t>oland</a:t>
                    </a:r>
                    <a:r>
                      <a:rPr lang="en-US" dirty="0"/>
                      <a:t>
1%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Foglio1!$D$27:$K$27</c:f>
              <c:strCache>
                <c:ptCount val="8"/>
                <c:pt idx="0">
                  <c:v>UK</c:v>
                </c:pt>
                <c:pt idx="1">
                  <c:v>Francia</c:v>
                </c:pt>
                <c:pt idx="2">
                  <c:v>Germania</c:v>
                </c:pt>
                <c:pt idx="3">
                  <c:v>Italia</c:v>
                </c:pt>
                <c:pt idx="4">
                  <c:v>Spagna</c:v>
                </c:pt>
                <c:pt idx="5">
                  <c:v>Svezia</c:v>
                </c:pt>
                <c:pt idx="6">
                  <c:v>Finlandia</c:v>
                </c:pt>
                <c:pt idx="7">
                  <c:v>Polonia</c:v>
                </c:pt>
              </c:strCache>
            </c:strRef>
          </c:cat>
          <c:val>
            <c:numRef>
              <c:f>Foglio1!$D$28:$K$28</c:f>
              <c:numCache>
                <c:formatCode>General</c:formatCode>
                <c:ptCount val="8"/>
                <c:pt idx="0">
                  <c:v>19</c:v>
                </c:pt>
                <c:pt idx="1">
                  <c:v>19</c:v>
                </c:pt>
                <c:pt idx="2">
                  <c:v>17</c:v>
                </c:pt>
                <c:pt idx="3">
                  <c:v>11</c:v>
                </c:pt>
                <c:pt idx="4">
                  <c:v>6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8"/>
  <c:chart>
    <c:autoTitleDeleted val="1"/>
    <c:plotArea>
      <c:layout>
        <c:manualLayout>
          <c:layoutTarget val="inner"/>
          <c:xMode val="edge"/>
          <c:yMode val="edge"/>
          <c:x val="7.1185598327986779E-2"/>
          <c:y val="3.1695156156269777E-2"/>
          <c:w val="0.86554279673374168"/>
          <c:h val="0.80893173871454138"/>
        </c:manualLayout>
      </c:layout>
      <c:barChart>
        <c:barDir val="col"/>
        <c:grouping val="stacked"/>
        <c:ser>
          <c:idx val="0"/>
          <c:order val="0"/>
          <c:tx>
            <c:strRef>
              <c:f>Foglio1!$A$32</c:f>
              <c:strCache>
                <c:ptCount val="1"/>
                <c:pt idx="0">
                  <c:v>K 64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Foglio1!$B$31:$I$31</c:f>
              <c:strCache>
                <c:ptCount val="8"/>
                <c:pt idx="0">
                  <c:v>GERMANIA</c:v>
                </c:pt>
                <c:pt idx="1">
                  <c:v>REGNO UNITO</c:v>
                </c:pt>
                <c:pt idx="2">
                  <c:v>FRANCIA</c:v>
                </c:pt>
                <c:pt idx="3">
                  <c:v>ITALIA</c:v>
                </c:pt>
                <c:pt idx="4">
                  <c:v>SPAGNA</c:v>
                </c:pt>
                <c:pt idx="5">
                  <c:v>POLONIA</c:v>
                </c:pt>
                <c:pt idx="6">
                  <c:v>SVEZIA</c:v>
                </c:pt>
                <c:pt idx="7">
                  <c:v>FINLANDIA</c:v>
                </c:pt>
              </c:strCache>
            </c:strRef>
          </c:cat>
          <c:val>
            <c:numRef>
              <c:f>Foglio1!$B$32:$I$32</c:f>
              <c:numCache>
                <c:formatCode>General</c:formatCode>
                <c:ptCount val="8"/>
                <c:pt idx="0">
                  <c:v>2.2400000000000002</c:v>
                </c:pt>
                <c:pt idx="1">
                  <c:v>2.4699999999999998</c:v>
                </c:pt>
                <c:pt idx="2">
                  <c:v>2.13</c:v>
                </c:pt>
                <c:pt idx="3">
                  <c:v>2.08</c:v>
                </c:pt>
                <c:pt idx="4">
                  <c:v>1.86</c:v>
                </c:pt>
                <c:pt idx="5">
                  <c:v>2.34</c:v>
                </c:pt>
                <c:pt idx="6">
                  <c:v>1.6400000000000001</c:v>
                </c:pt>
                <c:pt idx="7">
                  <c:v>2.02</c:v>
                </c:pt>
              </c:numCache>
            </c:numRef>
          </c:val>
        </c:ser>
        <c:ser>
          <c:idx val="1"/>
          <c:order val="1"/>
          <c:tx>
            <c:strRef>
              <c:f>Foglio1!$A$33</c:f>
              <c:strCache>
                <c:ptCount val="1"/>
                <c:pt idx="0">
                  <c:v>K 65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Foglio1!$B$31:$I$31</c:f>
              <c:strCache>
                <c:ptCount val="8"/>
                <c:pt idx="0">
                  <c:v>GERMANIA</c:v>
                </c:pt>
                <c:pt idx="1">
                  <c:v>REGNO UNITO</c:v>
                </c:pt>
                <c:pt idx="2">
                  <c:v>FRANCIA</c:v>
                </c:pt>
                <c:pt idx="3">
                  <c:v>ITALIA</c:v>
                </c:pt>
                <c:pt idx="4">
                  <c:v>SPAGNA</c:v>
                </c:pt>
                <c:pt idx="5">
                  <c:v>POLONIA</c:v>
                </c:pt>
                <c:pt idx="6">
                  <c:v>SVEZIA</c:v>
                </c:pt>
                <c:pt idx="7">
                  <c:v>FINLANDIA</c:v>
                </c:pt>
              </c:strCache>
            </c:strRef>
          </c:cat>
          <c:val>
            <c:numRef>
              <c:f>Foglio1!$B$33:$I$33</c:f>
              <c:numCache>
                <c:formatCode>General</c:formatCode>
                <c:ptCount val="8"/>
                <c:pt idx="0">
                  <c:v>0.60000000000000164</c:v>
                </c:pt>
                <c:pt idx="1">
                  <c:v>0.55000000000000004</c:v>
                </c:pt>
                <c:pt idx="2">
                  <c:v>1.1400000000000001</c:v>
                </c:pt>
                <c:pt idx="3">
                  <c:v>0.22</c:v>
                </c:pt>
                <c:pt idx="4">
                  <c:v>0.37000000000000038</c:v>
                </c:pt>
                <c:pt idx="5">
                  <c:v>0.29000000000000031</c:v>
                </c:pt>
                <c:pt idx="6">
                  <c:v>0.60000000000000164</c:v>
                </c:pt>
                <c:pt idx="7">
                  <c:v>0.65000000000000235</c:v>
                </c:pt>
              </c:numCache>
            </c:numRef>
          </c:val>
        </c:ser>
        <c:ser>
          <c:idx val="2"/>
          <c:order val="2"/>
          <c:tx>
            <c:strRef>
              <c:f>Foglio1!$A$34</c:f>
              <c:strCache>
                <c:ptCount val="1"/>
                <c:pt idx="0">
                  <c:v>K 66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Foglio1!$B$31:$I$31</c:f>
              <c:strCache>
                <c:ptCount val="8"/>
                <c:pt idx="0">
                  <c:v>GERMANIA</c:v>
                </c:pt>
                <c:pt idx="1">
                  <c:v>REGNO UNITO</c:v>
                </c:pt>
                <c:pt idx="2">
                  <c:v>FRANCIA</c:v>
                </c:pt>
                <c:pt idx="3">
                  <c:v>ITALIA</c:v>
                </c:pt>
                <c:pt idx="4">
                  <c:v>SPAGNA</c:v>
                </c:pt>
                <c:pt idx="5">
                  <c:v>POLONIA</c:v>
                </c:pt>
                <c:pt idx="6">
                  <c:v>SVEZIA</c:v>
                </c:pt>
                <c:pt idx="7">
                  <c:v>FINLANDIA</c:v>
                </c:pt>
              </c:strCache>
            </c:strRef>
          </c:cat>
          <c:val>
            <c:numRef>
              <c:f>Foglio1!$B$34:$I$34</c:f>
              <c:numCache>
                <c:formatCode>General</c:formatCode>
                <c:ptCount val="8"/>
                <c:pt idx="0">
                  <c:v>0.68</c:v>
                </c:pt>
                <c:pt idx="1">
                  <c:v>1.48</c:v>
                </c:pt>
                <c:pt idx="2">
                  <c:v>0.87000000000000222</c:v>
                </c:pt>
                <c:pt idx="3">
                  <c:v>0.91</c:v>
                </c:pt>
                <c:pt idx="4">
                  <c:v>0.73000000000000165</c:v>
                </c:pt>
                <c:pt idx="5">
                  <c:v>1.07</c:v>
                </c:pt>
                <c:pt idx="6">
                  <c:v>0.52</c:v>
                </c:pt>
                <c:pt idx="7">
                  <c:v>0.26</c:v>
                </c:pt>
              </c:numCache>
            </c:numRef>
          </c:val>
        </c:ser>
        <c:gapWidth val="75"/>
        <c:overlap val="100"/>
        <c:axId val="47658880"/>
        <c:axId val="47660416"/>
      </c:barChart>
      <c:catAx>
        <c:axId val="47658880"/>
        <c:scaling>
          <c:orientation val="minMax"/>
        </c:scaling>
        <c:axPos val="b"/>
        <c:majorTickMark val="none"/>
        <c:tickLblPos val="nextTo"/>
        <c:crossAx val="47660416"/>
        <c:crosses val="autoZero"/>
        <c:auto val="1"/>
        <c:lblAlgn val="ctr"/>
        <c:lblOffset val="100"/>
      </c:catAx>
      <c:valAx>
        <c:axId val="47660416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it-IT"/>
          </a:p>
        </c:txPr>
        <c:crossAx val="47658880"/>
        <c:crosses val="autoZero"/>
        <c:crossBetween val="between"/>
      </c:valAx>
      <c:spPr>
        <a:solidFill>
          <a:schemeClr val="lt1"/>
        </a:solidFill>
        <a:ln w="381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8"/>
  <c:chart>
    <c:plotArea>
      <c:layout/>
      <c:barChart>
        <c:barDir val="col"/>
        <c:grouping val="clustered"/>
        <c:ser>
          <c:idx val="0"/>
          <c:order val="0"/>
          <c:tx>
            <c:strRef>
              <c:f>'[INDEX OF REPRESENTATION.xlsx]Foglio1'!$B$5</c:f>
              <c:strCache>
                <c:ptCount val="1"/>
                <c:pt idx="0">
                  <c:v>DOMESTIC</c:v>
                </c:pt>
              </c:strCache>
            </c:strRef>
          </c:tx>
          <c:cat>
            <c:strRef>
              <c:f>'[INDEX OF REPRESENTATION.xlsx]Foglio1'!$C$4:$J$4</c:f>
              <c:strCache>
                <c:ptCount val="8"/>
                <c:pt idx="0">
                  <c:v>UK</c:v>
                </c:pt>
                <c:pt idx="1">
                  <c:v>GERMANY</c:v>
                </c:pt>
                <c:pt idx="2">
                  <c:v>FRANCE</c:v>
                </c:pt>
                <c:pt idx="3">
                  <c:v>ITALY</c:v>
                </c:pt>
                <c:pt idx="4">
                  <c:v>POLAND</c:v>
                </c:pt>
                <c:pt idx="5">
                  <c:v>SPAIN</c:v>
                </c:pt>
                <c:pt idx="6">
                  <c:v>SWEDEN</c:v>
                </c:pt>
                <c:pt idx="7">
                  <c:v>FINLAND</c:v>
                </c:pt>
              </c:strCache>
            </c:strRef>
          </c:cat>
          <c:val>
            <c:numRef>
              <c:f>'[INDEX OF REPRESENTATION.xlsx]Foglio1'!$C$5:$J$5</c:f>
              <c:numCache>
                <c:formatCode>General</c:formatCode>
                <c:ptCount val="8"/>
                <c:pt idx="0">
                  <c:v>27.5</c:v>
                </c:pt>
                <c:pt idx="1">
                  <c:v>22.5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7</c:v>
                </c:pt>
                <c:pt idx="6">
                  <c:v>9</c:v>
                </c:pt>
                <c:pt idx="7">
                  <c:v>5</c:v>
                </c:pt>
              </c:numCache>
            </c:numRef>
          </c:val>
        </c:ser>
        <c:ser>
          <c:idx val="1"/>
          <c:order val="1"/>
          <c:tx>
            <c:strRef>
              <c:f>'[INDEX OF REPRESENTATION.xlsx]Foglio1'!$B$6</c:f>
              <c:strCache>
                <c:ptCount val="1"/>
                <c:pt idx="0">
                  <c:v>EUROPEAN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'[INDEX OF REPRESENTATION.xlsx]Foglio1'!$C$4:$J$4</c:f>
              <c:strCache>
                <c:ptCount val="8"/>
                <c:pt idx="0">
                  <c:v>UK</c:v>
                </c:pt>
                <c:pt idx="1">
                  <c:v>GERMANY</c:v>
                </c:pt>
                <c:pt idx="2">
                  <c:v>FRANCE</c:v>
                </c:pt>
                <c:pt idx="3">
                  <c:v>ITALY</c:v>
                </c:pt>
                <c:pt idx="4">
                  <c:v>POLAND</c:v>
                </c:pt>
                <c:pt idx="5">
                  <c:v>SPAIN</c:v>
                </c:pt>
                <c:pt idx="6">
                  <c:v>SWEDEN</c:v>
                </c:pt>
                <c:pt idx="7">
                  <c:v>FINLAND</c:v>
                </c:pt>
              </c:strCache>
            </c:strRef>
          </c:cat>
          <c:val>
            <c:numRef>
              <c:f>'[INDEX OF REPRESENTATION.xlsx]Foglio1'!$C$6:$J$6</c:f>
              <c:numCache>
                <c:formatCode>General</c:formatCode>
                <c:ptCount val="8"/>
                <c:pt idx="0">
                  <c:v>30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7</c:v>
                </c:pt>
                <c:pt idx="5">
                  <c:v>11</c:v>
                </c:pt>
                <c:pt idx="6">
                  <c:v>7</c:v>
                </c:pt>
                <c:pt idx="7">
                  <c:v>3</c:v>
                </c:pt>
              </c:numCache>
            </c:numRef>
          </c:val>
        </c:ser>
        <c:ser>
          <c:idx val="2"/>
          <c:order val="2"/>
          <c:tx>
            <c:strRef>
              <c:f>'[INDEX OF REPRESENTATION.xlsx]Foglio1'!$B$7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'[INDEX OF REPRESENTATION.xlsx]Foglio1'!$C$4:$J$4</c:f>
              <c:strCache>
                <c:ptCount val="8"/>
                <c:pt idx="0">
                  <c:v>UK</c:v>
                </c:pt>
                <c:pt idx="1">
                  <c:v>GERMANY</c:v>
                </c:pt>
                <c:pt idx="2">
                  <c:v>FRANCE</c:v>
                </c:pt>
                <c:pt idx="3">
                  <c:v>ITALY</c:v>
                </c:pt>
                <c:pt idx="4">
                  <c:v>POLAND</c:v>
                </c:pt>
                <c:pt idx="5">
                  <c:v>SPAIN</c:v>
                </c:pt>
                <c:pt idx="6">
                  <c:v>SWEDEN</c:v>
                </c:pt>
                <c:pt idx="7">
                  <c:v>FINLAND</c:v>
                </c:pt>
              </c:strCache>
            </c:strRef>
          </c:cat>
          <c:val>
            <c:numRef>
              <c:f>'[INDEX OF REPRESENTATION.xlsx]Foglio1'!$C$7:$J$7</c:f>
              <c:numCache>
                <c:formatCode>General</c:formatCode>
                <c:ptCount val="8"/>
                <c:pt idx="0">
                  <c:v>57.5</c:v>
                </c:pt>
                <c:pt idx="1">
                  <c:v>47.5</c:v>
                </c:pt>
                <c:pt idx="2">
                  <c:v>40</c:v>
                </c:pt>
                <c:pt idx="3">
                  <c:v>35</c:v>
                </c:pt>
                <c:pt idx="4">
                  <c:v>27</c:v>
                </c:pt>
                <c:pt idx="5">
                  <c:v>18</c:v>
                </c:pt>
                <c:pt idx="6">
                  <c:v>16</c:v>
                </c:pt>
                <c:pt idx="7">
                  <c:v>8</c:v>
                </c:pt>
              </c:numCache>
            </c:numRef>
          </c:val>
        </c:ser>
        <c:axId val="45622400"/>
        <c:axId val="45623936"/>
      </c:barChart>
      <c:catAx>
        <c:axId val="45622400"/>
        <c:scaling>
          <c:orientation val="minMax"/>
        </c:scaling>
        <c:axPos val="b"/>
        <c:tickLblPos val="nextTo"/>
        <c:crossAx val="45623936"/>
        <c:crosses val="autoZero"/>
        <c:auto val="1"/>
        <c:lblAlgn val="ctr"/>
        <c:lblOffset val="100"/>
      </c:catAx>
      <c:valAx>
        <c:axId val="45623936"/>
        <c:scaling>
          <c:orientation val="minMax"/>
        </c:scaling>
        <c:axPos val="l"/>
        <c:majorGridlines/>
        <c:numFmt formatCode="General" sourceLinked="1"/>
        <c:tickLblPos val="nextTo"/>
        <c:crossAx val="456224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it-IT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cat>
            <c:strRef>
              <c:f>Foglio1!$A$2:$A$3</c:f>
              <c:strCache>
                <c:ptCount val="2"/>
                <c:pt idx="0">
                  <c:v>N. of submitted questionnaires</c:v>
                </c:pt>
                <c:pt idx="1">
                  <c:v>N. of fulfilled questionnaires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17</c:v>
                </c:pt>
                <c:pt idx="1">
                  <c:v>9</c:v>
                </c:pt>
              </c:numCache>
            </c:numRef>
          </c:val>
        </c:ser>
        <c:axId val="87167360"/>
        <c:axId val="87168896"/>
      </c:barChart>
      <c:catAx>
        <c:axId val="87167360"/>
        <c:scaling>
          <c:orientation val="minMax"/>
        </c:scaling>
        <c:axPos val="b"/>
        <c:tickLblPos val="nextTo"/>
        <c:crossAx val="87168896"/>
        <c:crosses val="autoZero"/>
        <c:auto val="1"/>
        <c:lblAlgn val="ctr"/>
        <c:lblOffset val="100"/>
      </c:catAx>
      <c:valAx>
        <c:axId val="87168896"/>
        <c:scaling>
          <c:orientation val="minMax"/>
          <c:max val="17"/>
          <c:min val="1"/>
        </c:scaling>
        <c:axPos val="l"/>
        <c:majorGridlines/>
        <c:numFmt formatCode="General" sourceLinked="1"/>
        <c:tickLblPos val="nextTo"/>
        <c:crossAx val="871673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Foglio1!$B$21:$B$23</c:f>
              <c:strCache>
                <c:ptCount val="3"/>
                <c:pt idx="0">
                  <c:v>public</c:v>
                </c:pt>
                <c:pt idx="1">
                  <c:v>private limited company/GEIE</c:v>
                </c:pt>
                <c:pt idx="2">
                  <c:v>no profit association</c:v>
                </c:pt>
              </c:strCache>
            </c:strRef>
          </c:cat>
          <c:val>
            <c:numRef>
              <c:f>Foglio1!$C$21:$C$23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C1B130-CC51-44EB-ADF3-DAB4954417F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02A613F-900B-48FE-B9F7-EF2ECFCCFD45}">
      <dgm:prSet custT="1"/>
      <dgm:spPr>
        <a:solidFill>
          <a:schemeClr val="tx1"/>
        </a:solidFill>
      </dgm:spPr>
      <dgm:t>
        <a:bodyPr/>
        <a:lstStyle/>
        <a:p>
          <a:pPr algn="l"/>
          <a:r>
            <a:rPr lang="it-IT" sz="2600" dirty="0" smtClean="0">
              <a:solidFill>
                <a:srgbClr val="FFFF00"/>
              </a:solidFill>
            </a:rPr>
            <a:t>(A) </a:t>
          </a:r>
          <a:r>
            <a:rPr lang="it-IT" sz="2600" dirty="0" err="1" smtClean="0">
              <a:solidFill>
                <a:srgbClr val="FFFF00"/>
              </a:solidFill>
            </a:rPr>
            <a:t>Representation</a:t>
          </a:r>
          <a:r>
            <a:rPr lang="it-IT" sz="2600" dirty="0" smtClean="0">
              <a:solidFill>
                <a:srgbClr val="FFFF00"/>
              </a:solidFill>
            </a:rPr>
            <a:t> </a:t>
          </a:r>
          <a:r>
            <a:rPr lang="it-IT" sz="2600" dirty="0" err="1" smtClean="0">
              <a:solidFill>
                <a:srgbClr val="FFFF00"/>
              </a:solidFill>
            </a:rPr>
            <a:t>of</a:t>
          </a:r>
          <a:r>
            <a:rPr lang="it-IT" sz="2600" dirty="0" smtClean="0">
              <a:solidFill>
                <a:srgbClr val="FFFF00"/>
              </a:solidFill>
            </a:rPr>
            <a:t> the </a:t>
          </a:r>
          <a:r>
            <a:rPr lang="it-IT" sz="2600" dirty="0" err="1" smtClean="0">
              <a:solidFill>
                <a:srgbClr val="FFFF00"/>
              </a:solidFill>
            </a:rPr>
            <a:t>financial</a:t>
          </a:r>
          <a:r>
            <a:rPr lang="it-IT" sz="2600" dirty="0" smtClean="0">
              <a:solidFill>
                <a:srgbClr val="FFFF00"/>
              </a:solidFill>
            </a:rPr>
            <a:t> </a:t>
          </a:r>
          <a:r>
            <a:rPr lang="it-IT" sz="2600" dirty="0" err="1" smtClean="0">
              <a:solidFill>
                <a:srgbClr val="FFFF00"/>
              </a:solidFill>
            </a:rPr>
            <a:t>industry</a:t>
          </a:r>
          <a:r>
            <a:rPr lang="it-IT" sz="2600" dirty="0" smtClean="0">
              <a:solidFill>
                <a:srgbClr val="FFFF00"/>
              </a:solidFill>
            </a:rPr>
            <a:t> and </a:t>
          </a:r>
          <a:r>
            <a:rPr lang="it-IT" sz="2600" dirty="0" err="1" smtClean="0">
              <a:solidFill>
                <a:srgbClr val="FFFF00"/>
              </a:solidFill>
            </a:rPr>
            <a:t>index</a:t>
          </a:r>
          <a:r>
            <a:rPr lang="it-IT" sz="2600" dirty="0" smtClean="0">
              <a:solidFill>
                <a:srgbClr val="FFFF00"/>
              </a:solidFill>
            </a:rPr>
            <a:t> </a:t>
          </a:r>
          <a:endParaRPr lang="it-IT" sz="2600" dirty="0">
            <a:solidFill>
              <a:srgbClr val="FFFF00"/>
            </a:solidFill>
          </a:endParaRPr>
        </a:p>
      </dgm:t>
    </dgm:pt>
    <dgm:pt modelId="{66D6E072-CB4C-4E92-8168-784D271C6FFF}" type="parTrans" cxnId="{E9DF8E89-4D9C-44F3-90AA-4B96262F736A}">
      <dgm:prSet/>
      <dgm:spPr/>
      <dgm:t>
        <a:bodyPr/>
        <a:lstStyle/>
        <a:p>
          <a:endParaRPr lang="it-IT"/>
        </a:p>
      </dgm:t>
    </dgm:pt>
    <dgm:pt modelId="{50614291-8C33-420F-8C0D-E2608DB0E55E}" type="sibTrans" cxnId="{E9DF8E89-4D9C-44F3-90AA-4B96262F736A}">
      <dgm:prSet/>
      <dgm:spPr/>
      <dgm:t>
        <a:bodyPr/>
        <a:lstStyle/>
        <a:p>
          <a:endParaRPr lang="it-IT"/>
        </a:p>
      </dgm:t>
    </dgm:pt>
    <dgm:pt modelId="{AB3B0ACC-EE57-4955-8109-7BBBBA69CEB5}">
      <dgm:prSet/>
      <dgm:spPr/>
      <dgm:t>
        <a:bodyPr/>
        <a:lstStyle/>
        <a:p>
          <a:r>
            <a:rPr lang="it-IT" smtClean="0">
              <a:solidFill>
                <a:schemeClr val="tx1"/>
              </a:solidFill>
            </a:rPr>
            <a:t>B) New ways of representation in the financial market</a:t>
          </a:r>
          <a:endParaRPr lang="it-IT"/>
        </a:p>
      </dgm:t>
    </dgm:pt>
    <dgm:pt modelId="{9E072B1B-ECA1-4FB3-A31E-05439B3CF35C}" type="parTrans" cxnId="{04BB84C7-8579-44F0-BB09-12680B471589}">
      <dgm:prSet/>
      <dgm:spPr/>
      <dgm:t>
        <a:bodyPr/>
        <a:lstStyle/>
        <a:p>
          <a:endParaRPr lang="it-IT"/>
        </a:p>
      </dgm:t>
    </dgm:pt>
    <dgm:pt modelId="{AA38FB2D-359E-40C0-943B-EDA6A54B53DD}" type="sibTrans" cxnId="{04BB84C7-8579-44F0-BB09-12680B471589}">
      <dgm:prSet/>
      <dgm:spPr/>
      <dgm:t>
        <a:bodyPr/>
        <a:lstStyle/>
        <a:p>
          <a:endParaRPr lang="it-IT"/>
        </a:p>
      </dgm:t>
    </dgm:pt>
    <dgm:pt modelId="{F1908F3F-7F6E-4663-BBE2-8A4C43EC687F}" type="pres">
      <dgm:prSet presAssocID="{4BC1B130-CC51-44EB-ADF3-DAB4954417F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585868E-B0F2-442E-86A8-A3F8C6AEAF67}" type="pres">
      <dgm:prSet presAssocID="{4BC1B130-CC51-44EB-ADF3-DAB4954417F2}" presName="dummyMaxCanvas" presStyleCnt="0">
        <dgm:presLayoutVars/>
      </dgm:prSet>
      <dgm:spPr/>
    </dgm:pt>
    <dgm:pt modelId="{04AA025F-25AB-43E7-8FA0-3BF705BE93D1}" type="pres">
      <dgm:prSet presAssocID="{4BC1B130-CC51-44EB-ADF3-DAB4954417F2}" presName="TwoNodes_1" presStyleLbl="node1" presStyleIdx="0" presStyleCnt="2" custLinFactNeighborX="457" custLinFactNeighborY="-70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C507DC-80A2-4B55-888E-2F590738E5EA}" type="pres">
      <dgm:prSet presAssocID="{4BC1B130-CC51-44EB-ADF3-DAB4954417F2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18E6E7-2142-4804-B730-4AD235BB9A94}" type="pres">
      <dgm:prSet presAssocID="{4BC1B130-CC51-44EB-ADF3-DAB4954417F2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E8EEC3-5E75-43DB-9C78-0AF1A207B8C1}" type="pres">
      <dgm:prSet presAssocID="{4BC1B130-CC51-44EB-ADF3-DAB4954417F2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2D5D59B-1E0E-4FAD-9D0A-9774A1DB2C55}" type="pres">
      <dgm:prSet presAssocID="{4BC1B130-CC51-44EB-ADF3-DAB4954417F2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3CAE167-9FA3-44F2-BDEC-D0A7FCE14548}" type="presOf" srcId="{50614291-8C33-420F-8C0D-E2608DB0E55E}" destId="{FB18E6E7-2142-4804-B730-4AD235BB9A94}" srcOrd="0" destOrd="0" presId="urn:microsoft.com/office/officeart/2005/8/layout/vProcess5"/>
    <dgm:cxn modelId="{E9DF8E89-4D9C-44F3-90AA-4B96262F736A}" srcId="{4BC1B130-CC51-44EB-ADF3-DAB4954417F2}" destId="{B02A613F-900B-48FE-B9F7-EF2ECFCCFD45}" srcOrd="0" destOrd="0" parTransId="{66D6E072-CB4C-4E92-8168-784D271C6FFF}" sibTransId="{50614291-8C33-420F-8C0D-E2608DB0E55E}"/>
    <dgm:cxn modelId="{38635BBB-6181-4A70-BB2C-184561DA7CBC}" type="presOf" srcId="{AB3B0ACC-EE57-4955-8109-7BBBBA69CEB5}" destId="{6FC507DC-80A2-4B55-888E-2F590738E5EA}" srcOrd="0" destOrd="0" presId="urn:microsoft.com/office/officeart/2005/8/layout/vProcess5"/>
    <dgm:cxn modelId="{EDA6B5E0-743B-461D-A390-C31B7A406DBD}" type="presOf" srcId="{4BC1B130-CC51-44EB-ADF3-DAB4954417F2}" destId="{F1908F3F-7F6E-4663-BBE2-8A4C43EC687F}" srcOrd="0" destOrd="0" presId="urn:microsoft.com/office/officeart/2005/8/layout/vProcess5"/>
    <dgm:cxn modelId="{04BB84C7-8579-44F0-BB09-12680B471589}" srcId="{4BC1B130-CC51-44EB-ADF3-DAB4954417F2}" destId="{AB3B0ACC-EE57-4955-8109-7BBBBA69CEB5}" srcOrd="1" destOrd="0" parTransId="{9E072B1B-ECA1-4FB3-A31E-05439B3CF35C}" sibTransId="{AA38FB2D-359E-40C0-943B-EDA6A54B53DD}"/>
    <dgm:cxn modelId="{3A2D2B68-1A35-4AA0-BC3D-7303932B09D0}" type="presOf" srcId="{AB3B0ACC-EE57-4955-8109-7BBBBA69CEB5}" destId="{B2D5D59B-1E0E-4FAD-9D0A-9774A1DB2C55}" srcOrd="1" destOrd="0" presId="urn:microsoft.com/office/officeart/2005/8/layout/vProcess5"/>
    <dgm:cxn modelId="{6F370F47-F17B-40BD-999A-71F9EB0E9D6E}" type="presOf" srcId="{B02A613F-900B-48FE-B9F7-EF2ECFCCFD45}" destId="{CFE8EEC3-5E75-43DB-9C78-0AF1A207B8C1}" srcOrd="1" destOrd="0" presId="urn:microsoft.com/office/officeart/2005/8/layout/vProcess5"/>
    <dgm:cxn modelId="{F899718F-5047-4C3D-834B-185627EC78A9}" type="presOf" srcId="{B02A613F-900B-48FE-B9F7-EF2ECFCCFD45}" destId="{04AA025F-25AB-43E7-8FA0-3BF705BE93D1}" srcOrd="0" destOrd="0" presId="urn:microsoft.com/office/officeart/2005/8/layout/vProcess5"/>
    <dgm:cxn modelId="{70C7A84F-19FB-494D-B808-1EDB23E55709}" type="presParOf" srcId="{F1908F3F-7F6E-4663-BBE2-8A4C43EC687F}" destId="{8585868E-B0F2-442E-86A8-A3F8C6AEAF67}" srcOrd="0" destOrd="0" presId="urn:microsoft.com/office/officeart/2005/8/layout/vProcess5"/>
    <dgm:cxn modelId="{7DB877D1-E928-4F9C-A33E-650810FF4C2A}" type="presParOf" srcId="{F1908F3F-7F6E-4663-BBE2-8A4C43EC687F}" destId="{04AA025F-25AB-43E7-8FA0-3BF705BE93D1}" srcOrd="1" destOrd="0" presId="urn:microsoft.com/office/officeart/2005/8/layout/vProcess5"/>
    <dgm:cxn modelId="{79A9E305-790D-489A-B736-6F75409793F5}" type="presParOf" srcId="{F1908F3F-7F6E-4663-BBE2-8A4C43EC687F}" destId="{6FC507DC-80A2-4B55-888E-2F590738E5EA}" srcOrd="2" destOrd="0" presId="urn:microsoft.com/office/officeart/2005/8/layout/vProcess5"/>
    <dgm:cxn modelId="{990485E0-8BA1-4B3E-B78E-F822861FC09D}" type="presParOf" srcId="{F1908F3F-7F6E-4663-BBE2-8A4C43EC687F}" destId="{FB18E6E7-2142-4804-B730-4AD235BB9A94}" srcOrd="3" destOrd="0" presId="urn:microsoft.com/office/officeart/2005/8/layout/vProcess5"/>
    <dgm:cxn modelId="{56BD29B2-07C5-4236-90CE-ADA8AA0DD00E}" type="presParOf" srcId="{F1908F3F-7F6E-4663-BBE2-8A4C43EC687F}" destId="{CFE8EEC3-5E75-43DB-9C78-0AF1A207B8C1}" srcOrd="4" destOrd="0" presId="urn:microsoft.com/office/officeart/2005/8/layout/vProcess5"/>
    <dgm:cxn modelId="{CE539CE4-2D47-4C51-A7E9-7E2D064BF46C}" type="presParOf" srcId="{F1908F3F-7F6E-4663-BBE2-8A4C43EC687F}" destId="{B2D5D59B-1E0E-4FAD-9D0A-9774A1DB2C5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205641-F13F-D845-BC82-7900DFE983AE}" type="doc">
      <dgm:prSet loTypeId="urn:microsoft.com/office/officeart/2005/8/layout/hierarchy3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27809FA3-A4AF-7840-9121-018D2C4EC51E}">
      <dgm:prSet phldrT="[Testo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it-IT" dirty="0" smtClean="0"/>
            <a:t>represented companies vs total  companies in Number employes </a:t>
          </a:r>
          <a:r>
            <a:rPr lang="it-IT" dirty="0"/>
            <a:t>NACE Rev. 2 </a:t>
          </a:r>
          <a:r>
            <a:rPr lang="it-IT" dirty="0" err="1"/>
            <a:t>Section</a:t>
          </a:r>
          <a:r>
            <a:rPr lang="it-IT" dirty="0"/>
            <a:t> </a:t>
          </a:r>
          <a:r>
            <a:rPr lang="it-IT" dirty="0" smtClean="0"/>
            <a:t>J (65-66-67)</a:t>
          </a:r>
          <a:endParaRPr lang="it-IT" dirty="0"/>
        </a:p>
      </dgm:t>
    </dgm:pt>
    <dgm:pt modelId="{AA2B411A-52CC-8D4C-BA8A-1A771047453B}">
      <dgm:prSet phldrT="[Testo]"/>
      <dgm:spPr/>
      <dgm:t>
        <a:bodyPr/>
        <a:lstStyle/>
        <a:p>
          <a:r>
            <a:rPr lang="it-IT" dirty="0" err="1" smtClean="0"/>
            <a:t>Sectorial</a:t>
          </a:r>
          <a:r>
            <a:rPr lang="it-IT" baseline="0" dirty="0" smtClean="0"/>
            <a:t> </a:t>
          </a:r>
          <a:r>
            <a:rPr lang="it-IT" baseline="0" dirty="0"/>
            <a:t>representation</a:t>
          </a:r>
          <a:endParaRPr lang="it-IT" dirty="0"/>
        </a:p>
      </dgm:t>
    </dgm:pt>
    <dgm:pt modelId="{E80C48BD-92A1-4D4E-8F8D-D129AF4C8D2C}" type="sibTrans" cxnId="{904BD63E-8B89-EA43-B564-1A87A4337331}">
      <dgm:prSet/>
      <dgm:spPr/>
      <dgm:t>
        <a:bodyPr/>
        <a:lstStyle/>
        <a:p>
          <a:endParaRPr lang="it-IT"/>
        </a:p>
      </dgm:t>
    </dgm:pt>
    <dgm:pt modelId="{477D3913-1098-4E40-AAB9-11AB73F84BA0}" type="parTrans" cxnId="{904BD63E-8B89-EA43-B564-1A87A4337331}">
      <dgm:prSet/>
      <dgm:spPr/>
      <dgm:t>
        <a:bodyPr/>
        <a:lstStyle/>
        <a:p>
          <a:endParaRPr lang="it-IT"/>
        </a:p>
      </dgm:t>
    </dgm:pt>
    <dgm:pt modelId="{DC08C4D6-CC2F-564A-A042-45D1C118712E}" type="sibTrans" cxnId="{D749F609-94CC-E542-9B14-B2DB080CA797}">
      <dgm:prSet/>
      <dgm:spPr/>
      <dgm:t>
        <a:bodyPr/>
        <a:lstStyle/>
        <a:p>
          <a:endParaRPr lang="it-IT"/>
        </a:p>
      </dgm:t>
    </dgm:pt>
    <dgm:pt modelId="{9540F0D7-F405-3B4D-AB96-ED49FFBADB1D}" type="parTrans" cxnId="{D749F609-94CC-E542-9B14-B2DB080CA797}">
      <dgm:prSet/>
      <dgm:spPr/>
      <dgm:t>
        <a:bodyPr/>
        <a:lstStyle/>
        <a:p>
          <a:endParaRPr lang="it-IT"/>
        </a:p>
      </dgm:t>
    </dgm:pt>
    <dgm:pt modelId="{7FB110DC-5CDA-E746-871C-32F1DB4B301B}">
      <dgm:prSet phldrT="[Testo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it-IT" dirty="0" smtClean="0"/>
            <a:t>prodution units </a:t>
          </a:r>
          <a:r>
            <a:rPr lang="it-IT" dirty="0"/>
            <a:t>NACE Rev. 2 </a:t>
          </a:r>
          <a:r>
            <a:rPr lang="it-IT" dirty="0" err="1"/>
            <a:t>Section</a:t>
          </a:r>
          <a:r>
            <a:rPr lang="it-IT" dirty="0"/>
            <a:t> </a:t>
          </a:r>
          <a:r>
            <a:rPr lang="it-IT" dirty="0" smtClean="0"/>
            <a:t>J (65-66-67)</a:t>
          </a:r>
          <a:endParaRPr lang="it-IT" dirty="0"/>
        </a:p>
      </dgm:t>
    </dgm:pt>
    <dgm:pt modelId="{70468AA4-48CA-6B45-8E0A-14DE9EA8AD94}">
      <dgm:prSet phldrT="[Testo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it-IT" dirty="0" smtClean="0"/>
            <a:t>Financial business  gross value added  vs Country Gross value added</a:t>
          </a:r>
          <a:endParaRPr lang="it-IT" dirty="0"/>
        </a:p>
      </dgm:t>
    </dgm:pt>
    <dgm:pt modelId="{9EBB2696-2260-5549-AD80-ADB2BFDE6AF3}">
      <dgm:prSet phldrT="[Testo]"/>
      <dgm:spPr/>
      <dgm:t>
        <a:bodyPr/>
        <a:lstStyle/>
        <a:p>
          <a:r>
            <a:rPr lang="it-IT" dirty="0"/>
            <a:t>Gross</a:t>
          </a:r>
          <a:r>
            <a:rPr lang="it-IT" baseline="0" dirty="0"/>
            <a:t> value added</a:t>
          </a:r>
          <a:endParaRPr lang="it-IT" dirty="0"/>
        </a:p>
      </dgm:t>
    </dgm:pt>
    <dgm:pt modelId="{D3900353-BED0-3147-BD09-3A416A81A447}" type="sibTrans" cxnId="{D9F3D66D-A4FC-9744-ABD0-14F75441A030}">
      <dgm:prSet/>
      <dgm:spPr/>
      <dgm:t>
        <a:bodyPr/>
        <a:lstStyle/>
        <a:p>
          <a:endParaRPr lang="it-IT"/>
        </a:p>
      </dgm:t>
    </dgm:pt>
    <dgm:pt modelId="{5195A21F-28A4-814D-AC78-81F40CC23829}" type="parTrans" cxnId="{D9F3D66D-A4FC-9744-ABD0-14F75441A030}">
      <dgm:prSet/>
      <dgm:spPr/>
      <dgm:t>
        <a:bodyPr/>
        <a:lstStyle/>
        <a:p>
          <a:endParaRPr lang="it-IT"/>
        </a:p>
      </dgm:t>
    </dgm:pt>
    <dgm:pt modelId="{981D1640-DC11-B74B-93F7-0AA528892519}" type="sibTrans" cxnId="{C2CC198E-F3C0-CE47-A87D-7EAAAE42B2D3}">
      <dgm:prSet/>
      <dgm:spPr/>
      <dgm:t>
        <a:bodyPr/>
        <a:lstStyle/>
        <a:p>
          <a:endParaRPr lang="it-IT"/>
        </a:p>
      </dgm:t>
    </dgm:pt>
    <dgm:pt modelId="{500B2C17-0CF7-B345-997B-135FCE791914}" type="parTrans" cxnId="{C2CC198E-F3C0-CE47-A87D-7EAAAE42B2D3}">
      <dgm:prSet/>
      <dgm:spPr/>
      <dgm:t>
        <a:bodyPr/>
        <a:lstStyle/>
        <a:p>
          <a:endParaRPr lang="it-IT"/>
        </a:p>
      </dgm:t>
    </dgm:pt>
    <dgm:pt modelId="{4018BA3C-165F-9C45-AAAF-EE0CF8D2BB2B}" type="sibTrans" cxnId="{31AFDBC8-A0DF-4747-B265-D9ED70565A43}">
      <dgm:prSet/>
      <dgm:spPr/>
      <dgm:t>
        <a:bodyPr/>
        <a:lstStyle/>
        <a:p>
          <a:endParaRPr lang="it-IT"/>
        </a:p>
      </dgm:t>
    </dgm:pt>
    <dgm:pt modelId="{78FC8690-C59B-CB43-B45B-08D21D1E09E2}" type="parTrans" cxnId="{31AFDBC8-A0DF-4747-B265-D9ED70565A43}">
      <dgm:prSet/>
      <dgm:spPr/>
      <dgm:t>
        <a:bodyPr/>
        <a:lstStyle/>
        <a:p>
          <a:endParaRPr lang="it-IT"/>
        </a:p>
      </dgm:t>
    </dgm:pt>
    <dgm:pt modelId="{D11C7752-2829-8546-AA42-2FF18D33C608}">
      <dgm:prSet phldrT="[Testo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it-IT" dirty="0" smtClean="0"/>
            <a:t>Number employes </a:t>
          </a:r>
          <a:r>
            <a:rPr lang="it-IT" dirty="0"/>
            <a:t>NACE Rev. 2 </a:t>
          </a:r>
          <a:r>
            <a:rPr lang="it-IT" dirty="0" err="1"/>
            <a:t>Section</a:t>
          </a:r>
          <a:r>
            <a:rPr lang="it-IT" dirty="0"/>
            <a:t> </a:t>
          </a:r>
          <a:r>
            <a:rPr lang="it-IT" dirty="0" smtClean="0"/>
            <a:t>J  (65-66-67) vs </a:t>
          </a:r>
          <a:r>
            <a:rPr lang="it-IT" dirty="0"/>
            <a:t>total </a:t>
          </a:r>
          <a:r>
            <a:rPr lang="it-IT" dirty="0" err="1"/>
            <a:t>country</a:t>
          </a:r>
          <a:r>
            <a:rPr lang="it-IT" dirty="0"/>
            <a:t> </a:t>
          </a:r>
          <a:r>
            <a:rPr lang="it-IT" dirty="0" err="1"/>
            <a:t>labour</a:t>
          </a:r>
          <a:r>
            <a:rPr lang="it-IT" dirty="0"/>
            <a:t> market</a:t>
          </a:r>
        </a:p>
      </dgm:t>
    </dgm:pt>
    <dgm:pt modelId="{C3895781-D91E-574C-913C-BE53726F6AD5}">
      <dgm:prSet phldrT="[Testo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Number employes </a:t>
          </a:r>
          <a:r>
            <a:rPr lang="it-IT" dirty="0">
              <a:solidFill>
                <a:schemeClr val="tx1"/>
              </a:solidFill>
            </a:rPr>
            <a:t>NACE Rev. 2 </a:t>
          </a:r>
          <a:r>
            <a:rPr lang="it-IT" dirty="0" err="1">
              <a:solidFill>
                <a:schemeClr val="tx1"/>
              </a:solidFill>
            </a:rPr>
            <a:t>Section</a:t>
          </a:r>
          <a:r>
            <a:rPr lang="it-IT" dirty="0">
              <a:solidFill>
                <a:schemeClr val="tx1"/>
              </a:solidFill>
            </a:rPr>
            <a:t> </a:t>
          </a:r>
          <a:r>
            <a:rPr lang="it-IT" dirty="0" smtClean="0">
              <a:solidFill>
                <a:schemeClr val="tx1"/>
              </a:solidFill>
            </a:rPr>
            <a:t>J (65-66-67)</a:t>
          </a:r>
          <a:endParaRPr lang="it-IT" dirty="0">
            <a:solidFill>
              <a:schemeClr val="tx1"/>
            </a:solidFill>
          </a:endParaRPr>
        </a:p>
      </dgm:t>
    </dgm:pt>
    <dgm:pt modelId="{4A5E6D3B-5026-9443-B3EB-9318C7768678}">
      <dgm:prSet phldrT="[Testo]"/>
      <dgm:spPr/>
      <dgm:t>
        <a:bodyPr/>
        <a:lstStyle/>
        <a:p>
          <a:r>
            <a:rPr lang="it-IT" dirty="0" err="1"/>
            <a:t>Sectorial</a:t>
          </a:r>
          <a:r>
            <a:rPr lang="it-IT" dirty="0"/>
            <a:t> </a:t>
          </a:r>
          <a:r>
            <a:rPr lang="it-IT" dirty="0" err="1" smtClean="0"/>
            <a:t>relevance</a:t>
          </a:r>
          <a:r>
            <a:rPr lang="it-IT" baseline="0" dirty="0" smtClean="0"/>
            <a:t> </a:t>
          </a:r>
          <a:r>
            <a:rPr lang="it-IT" baseline="0" dirty="0"/>
            <a:t>in the country labour market</a:t>
          </a:r>
          <a:endParaRPr lang="it-IT" dirty="0"/>
        </a:p>
      </dgm:t>
    </dgm:pt>
    <dgm:pt modelId="{16213D3D-62E9-6A44-BABC-DFCA3099259E}" type="sibTrans" cxnId="{B54CC17B-1197-1742-9C94-82547592D78B}">
      <dgm:prSet/>
      <dgm:spPr/>
      <dgm:t>
        <a:bodyPr/>
        <a:lstStyle/>
        <a:p>
          <a:endParaRPr lang="it-IT"/>
        </a:p>
      </dgm:t>
    </dgm:pt>
    <dgm:pt modelId="{37F5ED1C-FD64-264C-A6A8-3E19CD446E7C}" type="parTrans" cxnId="{B54CC17B-1197-1742-9C94-82547592D78B}">
      <dgm:prSet/>
      <dgm:spPr/>
      <dgm:t>
        <a:bodyPr/>
        <a:lstStyle/>
        <a:p>
          <a:endParaRPr lang="it-IT"/>
        </a:p>
      </dgm:t>
    </dgm:pt>
    <dgm:pt modelId="{65997A26-D557-3148-A496-DB8B34F7B0A3}" type="sibTrans" cxnId="{D57B41C5-9444-DB41-A9B7-93FD59996F74}">
      <dgm:prSet/>
      <dgm:spPr/>
      <dgm:t>
        <a:bodyPr/>
        <a:lstStyle/>
        <a:p>
          <a:endParaRPr lang="it-IT"/>
        </a:p>
      </dgm:t>
    </dgm:pt>
    <dgm:pt modelId="{AE720F51-FAAD-5B48-B8D8-B9717C800569}" type="parTrans" cxnId="{D57B41C5-9444-DB41-A9B7-93FD59996F74}">
      <dgm:prSet/>
      <dgm:spPr/>
      <dgm:t>
        <a:bodyPr/>
        <a:lstStyle/>
        <a:p>
          <a:endParaRPr lang="it-IT"/>
        </a:p>
      </dgm:t>
    </dgm:pt>
    <dgm:pt modelId="{45150AD9-D05B-A64B-960F-39D0ED5004FC}" type="sibTrans" cxnId="{AE0EA71A-80DF-AA49-ADDE-75F07451F7E4}">
      <dgm:prSet/>
      <dgm:spPr/>
      <dgm:t>
        <a:bodyPr/>
        <a:lstStyle/>
        <a:p>
          <a:endParaRPr lang="it-IT"/>
        </a:p>
      </dgm:t>
    </dgm:pt>
    <dgm:pt modelId="{AE5E7D59-CF04-4E4E-9BA5-32F83752CBE8}" type="parTrans" cxnId="{AE0EA71A-80DF-AA49-ADDE-75F07451F7E4}">
      <dgm:prSet/>
      <dgm:spPr/>
      <dgm:t>
        <a:bodyPr/>
        <a:lstStyle/>
        <a:p>
          <a:endParaRPr lang="it-IT"/>
        </a:p>
      </dgm:t>
    </dgm:pt>
    <dgm:pt modelId="{96362156-86C9-4348-A968-C370882BB06D}">
      <dgm:prSet phldrT="[Testo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it-IT" dirty="0" err="1" smtClean="0"/>
            <a:t>integrates</a:t>
          </a:r>
          <a:r>
            <a:rPr lang="it-IT" dirty="0" smtClean="0"/>
            <a:t> </a:t>
          </a:r>
          <a:r>
            <a:rPr lang="it-IT" dirty="0" err="1" smtClean="0"/>
            <a:t>services</a:t>
          </a:r>
          <a:r>
            <a:rPr lang="it-IT" dirty="0" smtClean="0"/>
            <a:t> </a:t>
          </a:r>
          <a:r>
            <a:rPr lang="it-IT" dirty="0" err="1" smtClean="0"/>
            <a:t>to</a:t>
          </a:r>
          <a:r>
            <a:rPr lang="it-IT" dirty="0" smtClean="0"/>
            <a:t> customers and stakeholders</a:t>
          </a:r>
          <a:endParaRPr lang="it-IT" dirty="0"/>
        </a:p>
      </dgm:t>
    </dgm:pt>
    <dgm:pt modelId="{94602776-D4FE-4415-B439-32C9901788A2}" type="parTrans" cxnId="{914A7EBB-F456-4565-AAA0-4001CC2C927A}">
      <dgm:prSet/>
      <dgm:spPr/>
      <dgm:t>
        <a:bodyPr/>
        <a:lstStyle/>
        <a:p>
          <a:endParaRPr lang="it-IT"/>
        </a:p>
      </dgm:t>
    </dgm:pt>
    <dgm:pt modelId="{6A1AC3FC-CF62-42A4-A7A1-6C2C1AFED280}" type="sibTrans" cxnId="{914A7EBB-F456-4565-AAA0-4001CC2C927A}">
      <dgm:prSet/>
      <dgm:spPr/>
      <dgm:t>
        <a:bodyPr/>
        <a:lstStyle/>
        <a:p>
          <a:endParaRPr lang="it-IT"/>
        </a:p>
      </dgm:t>
    </dgm:pt>
    <dgm:pt modelId="{F0BDDEBF-1829-934F-BF4A-E7AE7E5272F9}" type="pres">
      <dgm:prSet presAssocID="{B8205641-F13F-D845-BC82-7900DFE983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FAC1CEBF-768E-734A-A02D-B0ECB4E64901}" type="pres">
      <dgm:prSet presAssocID="{4A5E6D3B-5026-9443-B3EB-9318C7768678}" presName="root" presStyleCnt="0"/>
      <dgm:spPr/>
      <dgm:t>
        <a:bodyPr/>
        <a:lstStyle/>
        <a:p>
          <a:endParaRPr lang="it-IT"/>
        </a:p>
      </dgm:t>
    </dgm:pt>
    <dgm:pt modelId="{79469F3E-E989-0C48-9B16-8C8C5B6E6D51}" type="pres">
      <dgm:prSet presAssocID="{4A5E6D3B-5026-9443-B3EB-9318C7768678}" presName="rootComposite" presStyleCnt="0"/>
      <dgm:spPr/>
      <dgm:t>
        <a:bodyPr/>
        <a:lstStyle/>
        <a:p>
          <a:endParaRPr lang="it-IT"/>
        </a:p>
      </dgm:t>
    </dgm:pt>
    <dgm:pt modelId="{07152C8C-E3A8-804F-986D-74E931F0A131}" type="pres">
      <dgm:prSet presAssocID="{4A5E6D3B-5026-9443-B3EB-9318C7768678}" presName="rootText" presStyleLbl="node1" presStyleIdx="0" presStyleCnt="3" custLinFactNeighborX="2473" custLinFactNeighborY="-87"/>
      <dgm:spPr/>
      <dgm:t>
        <a:bodyPr/>
        <a:lstStyle/>
        <a:p>
          <a:endParaRPr lang="it-IT"/>
        </a:p>
      </dgm:t>
    </dgm:pt>
    <dgm:pt modelId="{89B5ABEB-2695-9A47-9809-FCE42AFCEE4A}" type="pres">
      <dgm:prSet presAssocID="{4A5E6D3B-5026-9443-B3EB-9318C7768678}" presName="rootConnector" presStyleLbl="node1" presStyleIdx="0" presStyleCnt="3"/>
      <dgm:spPr/>
      <dgm:t>
        <a:bodyPr/>
        <a:lstStyle/>
        <a:p>
          <a:endParaRPr lang="it-IT"/>
        </a:p>
      </dgm:t>
    </dgm:pt>
    <dgm:pt modelId="{50EB081D-E877-324A-987F-A863A7161159}" type="pres">
      <dgm:prSet presAssocID="{4A5E6D3B-5026-9443-B3EB-9318C7768678}" presName="childShape" presStyleCnt="0"/>
      <dgm:spPr/>
      <dgm:t>
        <a:bodyPr/>
        <a:lstStyle/>
        <a:p>
          <a:endParaRPr lang="it-IT"/>
        </a:p>
      </dgm:t>
    </dgm:pt>
    <dgm:pt modelId="{376A8D75-561F-E143-B782-57DFFC674785}" type="pres">
      <dgm:prSet presAssocID="{AE5E7D59-CF04-4E4E-9BA5-32F83752CBE8}" presName="Name13" presStyleLbl="parChTrans1D2" presStyleIdx="0" presStyleCnt="6"/>
      <dgm:spPr/>
      <dgm:t>
        <a:bodyPr/>
        <a:lstStyle/>
        <a:p>
          <a:endParaRPr lang="it-IT"/>
        </a:p>
      </dgm:t>
    </dgm:pt>
    <dgm:pt modelId="{CC9FD0EC-2F18-F346-BBE5-D68F7173C9DE}" type="pres">
      <dgm:prSet presAssocID="{C3895781-D91E-574C-913C-BE53726F6AD5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7A4001F-2849-3F4D-8BE1-5DC47FC172E5}" type="pres">
      <dgm:prSet presAssocID="{AE720F51-FAAD-5B48-B8D8-B9717C800569}" presName="Name13" presStyleLbl="parChTrans1D2" presStyleIdx="1" presStyleCnt="6"/>
      <dgm:spPr/>
      <dgm:t>
        <a:bodyPr/>
        <a:lstStyle/>
        <a:p>
          <a:endParaRPr lang="it-IT"/>
        </a:p>
      </dgm:t>
    </dgm:pt>
    <dgm:pt modelId="{2060AD69-FFD7-F843-86CE-65FD7002243A}" type="pres">
      <dgm:prSet presAssocID="{D11C7752-2829-8546-AA42-2FF18D33C608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23C0A9-B99E-3F47-A59F-6D990B7C1E92}" type="pres">
      <dgm:prSet presAssocID="{9EBB2696-2260-5549-AD80-ADB2BFDE6AF3}" presName="root" presStyleCnt="0"/>
      <dgm:spPr/>
      <dgm:t>
        <a:bodyPr/>
        <a:lstStyle/>
        <a:p>
          <a:endParaRPr lang="it-IT"/>
        </a:p>
      </dgm:t>
    </dgm:pt>
    <dgm:pt modelId="{FF94CF82-6B05-054D-9982-2F98C25816A5}" type="pres">
      <dgm:prSet presAssocID="{9EBB2696-2260-5549-AD80-ADB2BFDE6AF3}" presName="rootComposite" presStyleCnt="0"/>
      <dgm:spPr/>
      <dgm:t>
        <a:bodyPr/>
        <a:lstStyle/>
        <a:p>
          <a:endParaRPr lang="it-IT"/>
        </a:p>
      </dgm:t>
    </dgm:pt>
    <dgm:pt modelId="{A5FC296C-8F2D-3945-B257-49FD529D00B4}" type="pres">
      <dgm:prSet presAssocID="{9EBB2696-2260-5549-AD80-ADB2BFDE6AF3}" presName="rootText" presStyleLbl="node1" presStyleIdx="1" presStyleCnt="3"/>
      <dgm:spPr/>
      <dgm:t>
        <a:bodyPr/>
        <a:lstStyle/>
        <a:p>
          <a:endParaRPr lang="it-IT"/>
        </a:p>
      </dgm:t>
    </dgm:pt>
    <dgm:pt modelId="{B1EFDDCC-3C08-4447-BD91-02831498A9B9}" type="pres">
      <dgm:prSet presAssocID="{9EBB2696-2260-5549-AD80-ADB2BFDE6AF3}" presName="rootConnector" presStyleLbl="node1" presStyleIdx="1" presStyleCnt="3"/>
      <dgm:spPr/>
      <dgm:t>
        <a:bodyPr/>
        <a:lstStyle/>
        <a:p>
          <a:endParaRPr lang="it-IT"/>
        </a:p>
      </dgm:t>
    </dgm:pt>
    <dgm:pt modelId="{66D2DBA9-F2E7-4746-AC01-61376FECFAD6}" type="pres">
      <dgm:prSet presAssocID="{9EBB2696-2260-5549-AD80-ADB2BFDE6AF3}" presName="childShape" presStyleCnt="0"/>
      <dgm:spPr/>
      <dgm:t>
        <a:bodyPr/>
        <a:lstStyle/>
        <a:p>
          <a:endParaRPr lang="it-IT"/>
        </a:p>
      </dgm:t>
    </dgm:pt>
    <dgm:pt modelId="{FF37E404-2686-9944-8A5C-0A8602597D99}" type="pres">
      <dgm:prSet presAssocID="{78FC8690-C59B-CB43-B45B-08D21D1E09E2}" presName="Name13" presStyleLbl="parChTrans1D2" presStyleIdx="2" presStyleCnt="6"/>
      <dgm:spPr/>
      <dgm:t>
        <a:bodyPr/>
        <a:lstStyle/>
        <a:p>
          <a:endParaRPr lang="it-IT"/>
        </a:p>
      </dgm:t>
    </dgm:pt>
    <dgm:pt modelId="{A731C771-0E7E-1E4F-A95F-A44B12B0F26A}" type="pres">
      <dgm:prSet presAssocID="{70468AA4-48CA-6B45-8E0A-14DE9EA8AD94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627DAA-093B-6F42-AA1E-CDA795E5AFCE}" type="pres">
      <dgm:prSet presAssocID="{500B2C17-0CF7-B345-997B-135FCE791914}" presName="Name13" presStyleLbl="parChTrans1D2" presStyleIdx="3" presStyleCnt="6"/>
      <dgm:spPr/>
      <dgm:t>
        <a:bodyPr/>
        <a:lstStyle/>
        <a:p>
          <a:endParaRPr lang="it-IT"/>
        </a:p>
      </dgm:t>
    </dgm:pt>
    <dgm:pt modelId="{1549F1A3-B634-1E4F-8C81-FA25018C0908}" type="pres">
      <dgm:prSet presAssocID="{7FB110DC-5CDA-E746-871C-32F1DB4B301B}" presName="childText" presStyleLbl="bgAcc1" presStyleIdx="3" presStyleCnt="6" custScaleY="1001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EB31C00-7D10-0747-B60E-C24469824B83}" type="pres">
      <dgm:prSet presAssocID="{AA2B411A-52CC-8D4C-BA8A-1A771047453B}" presName="root" presStyleCnt="0"/>
      <dgm:spPr/>
      <dgm:t>
        <a:bodyPr/>
        <a:lstStyle/>
        <a:p>
          <a:endParaRPr lang="it-IT"/>
        </a:p>
      </dgm:t>
    </dgm:pt>
    <dgm:pt modelId="{0BB0153C-FCE0-C340-94C5-B15C3A407228}" type="pres">
      <dgm:prSet presAssocID="{AA2B411A-52CC-8D4C-BA8A-1A771047453B}" presName="rootComposite" presStyleCnt="0"/>
      <dgm:spPr/>
      <dgm:t>
        <a:bodyPr/>
        <a:lstStyle/>
        <a:p>
          <a:endParaRPr lang="it-IT"/>
        </a:p>
      </dgm:t>
    </dgm:pt>
    <dgm:pt modelId="{4AC22484-8E0B-9142-A9B5-550C9EEA5F9B}" type="pres">
      <dgm:prSet presAssocID="{AA2B411A-52CC-8D4C-BA8A-1A771047453B}" presName="rootText" presStyleLbl="node1" presStyleIdx="2" presStyleCnt="3"/>
      <dgm:spPr/>
      <dgm:t>
        <a:bodyPr/>
        <a:lstStyle/>
        <a:p>
          <a:endParaRPr lang="it-IT"/>
        </a:p>
      </dgm:t>
    </dgm:pt>
    <dgm:pt modelId="{C415C2A6-3B4E-4749-A02D-C21E393AAA9A}" type="pres">
      <dgm:prSet presAssocID="{AA2B411A-52CC-8D4C-BA8A-1A771047453B}" presName="rootConnector" presStyleLbl="node1" presStyleIdx="2" presStyleCnt="3"/>
      <dgm:spPr/>
      <dgm:t>
        <a:bodyPr/>
        <a:lstStyle/>
        <a:p>
          <a:endParaRPr lang="it-IT"/>
        </a:p>
      </dgm:t>
    </dgm:pt>
    <dgm:pt modelId="{4F76EF67-A1EC-2E4B-BC1F-292DB9D07836}" type="pres">
      <dgm:prSet presAssocID="{AA2B411A-52CC-8D4C-BA8A-1A771047453B}" presName="childShape" presStyleCnt="0"/>
      <dgm:spPr/>
      <dgm:t>
        <a:bodyPr/>
        <a:lstStyle/>
        <a:p>
          <a:endParaRPr lang="it-IT"/>
        </a:p>
      </dgm:t>
    </dgm:pt>
    <dgm:pt modelId="{5DCF261B-21D4-0C4A-88C5-7D46D6A9A006}" type="pres">
      <dgm:prSet presAssocID="{9540F0D7-F405-3B4D-AB96-ED49FFBADB1D}" presName="Name13" presStyleLbl="parChTrans1D2" presStyleIdx="4" presStyleCnt="6"/>
      <dgm:spPr/>
      <dgm:t>
        <a:bodyPr/>
        <a:lstStyle/>
        <a:p>
          <a:endParaRPr lang="it-IT"/>
        </a:p>
      </dgm:t>
    </dgm:pt>
    <dgm:pt modelId="{185E8413-86B3-DB4A-ACA8-62B565FB8CA1}" type="pres">
      <dgm:prSet presAssocID="{27809FA3-A4AF-7840-9121-018D2C4EC51E}" presName="childText" presStyleLbl="bgAcc1" presStyleIdx="4" presStyleCnt="6" custScaleX="93076" custScaleY="104286" custLinFactNeighborX="-584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19104CE-FEA5-48EB-A8E8-8FE9CD2D38F1}" type="pres">
      <dgm:prSet presAssocID="{94602776-D4FE-4415-B439-32C9901788A2}" presName="Name13" presStyleLbl="parChTrans1D2" presStyleIdx="5" presStyleCnt="6"/>
      <dgm:spPr/>
      <dgm:t>
        <a:bodyPr/>
        <a:lstStyle/>
        <a:p>
          <a:endParaRPr lang="it-IT"/>
        </a:p>
      </dgm:t>
    </dgm:pt>
    <dgm:pt modelId="{94D2D3AA-62E6-412A-B654-A5A52B5BD7A4}" type="pres">
      <dgm:prSet presAssocID="{96362156-86C9-4348-A968-C370882BB06D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749F609-94CC-E542-9B14-B2DB080CA797}" srcId="{AA2B411A-52CC-8D4C-BA8A-1A771047453B}" destId="{27809FA3-A4AF-7840-9121-018D2C4EC51E}" srcOrd="0" destOrd="0" parTransId="{9540F0D7-F405-3B4D-AB96-ED49FFBADB1D}" sibTransId="{DC08C4D6-CC2F-564A-A042-45D1C118712E}"/>
    <dgm:cxn modelId="{C2CC198E-F3C0-CE47-A87D-7EAAAE42B2D3}" srcId="{9EBB2696-2260-5549-AD80-ADB2BFDE6AF3}" destId="{7FB110DC-5CDA-E746-871C-32F1DB4B301B}" srcOrd="1" destOrd="0" parTransId="{500B2C17-0CF7-B345-997B-135FCE791914}" sibTransId="{981D1640-DC11-B74B-93F7-0AA528892519}"/>
    <dgm:cxn modelId="{72D6BB7F-5309-4B44-BBE7-633FF43D435A}" type="presOf" srcId="{AA2B411A-52CC-8D4C-BA8A-1A771047453B}" destId="{4AC22484-8E0B-9142-A9B5-550C9EEA5F9B}" srcOrd="0" destOrd="0" presId="urn:microsoft.com/office/officeart/2005/8/layout/hierarchy3"/>
    <dgm:cxn modelId="{5193CF86-80F8-4C45-9B49-C221955985C2}" type="presOf" srcId="{AE5E7D59-CF04-4E4E-9BA5-32F83752CBE8}" destId="{376A8D75-561F-E143-B782-57DFFC674785}" srcOrd="0" destOrd="0" presId="urn:microsoft.com/office/officeart/2005/8/layout/hierarchy3"/>
    <dgm:cxn modelId="{B54CC17B-1197-1742-9C94-82547592D78B}" srcId="{B8205641-F13F-D845-BC82-7900DFE983AE}" destId="{4A5E6D3B-5026-9443-B3EB-9318C7768678}" srcOrd="0" destOrd="0" parTransId="{37F5ED1C-FD64-264C-A6A8-3E19CD446E7C}" sibTransId="{16213D3D-62E9-6A44-BABC-DFCA3099259E}"/>
    <dgm:cxn modelId="{31AFDBC8-A0DF-4747-B265-D9ED70565A43}" srcId="{9EBB2696-2260-5549-AD80-ADB2BFDE6AF3}" destId="{70468AA4-48CA-6B45-8E0A-14DE9EA8AD94}" srcOrd="0" destOrd="0" parTransId="{78FC8690-C59B-CB43-B45B-08D21D1E09E2}" sibTransId="{4018BA3C-165F-9C45-AAAF-EE0CF8D2BB2B}"/>
    <dgm:cxn modelId="{107E0055-8FA2-4F7A-BB7F-DBC3D976B180}" type="presOf" srcId="{9EBB2696-2260-5549-AD80-ADB2BFDE6AF3}" destId="{A5FC296C-8F2D-3945-B257-49FD529D00B4}" srcOrd="0" destOrd="0" presId="urn:microsoft.com/office/officeart/2005/8/layout/hierarchy3"/>
    <dgm:cxn modelId="{AE0EA71A-80DF-AA49-ADDE-75F07451F7E4}" srcId="{4A5E6D3B-5026-9443-B3EB-9318C7768678}" destId="{C3895781-D91E-574C-913C-BE53726F6AD5}" srcOrd="0" destOrd="0" parTransId="{AE5E7D59-CF04-4E4E-9BA5-32F83752CBE8}" sibTransId="{45150AD9-D05B-A64B-960F-39D0ED5004FC}"/>
    <dgm:cxn modelId="{CE358C83-3612-4FD3-AF92-DE0E665A79A5}" type="presOf" srcId="{78FC8690-C59B-CB43-B45B-08D21D1E09E2}" destId="{FF37E404-2686-9944-8A5C-0A8602597D99}" srcOrd="0" destOrd="0" presId="urn:microsoft.com/office/officeart/2005/8/layout/hierarchy3"/>
    <dgm:cxn modelId="{493D61D9-B511-4F32-8C18-0FD1F267D60A}" type="presOf" srcId="{AE720F51-FAAD-5B48-B8D8-B9717C800569}" destId="{47A4001F-2849-3F4D-8BE1-5DC47FC172E5}" srcOrd="0" destOrd="0" presId="urn:microsoft.com/office/officeart/2005/8/layout/hierarchy3"/>
    <dgm:cxn modelId="{759DCDBC-0C94-49FD-BFDB-C6158C48D316}" type="presOf" srcId="{4A5E6D3B-5026-9443-B3EB-9318C7768678}" destId="{07152C8C-E3A8-804F-986D-74E931F0A131}" srcOrd="0" destOrd="0" presId="urn:microsoft.com/office/officeart/2005/8/layout/hierarchy3"/>
    <dgm:cxn modelId="{904BD63E-8B89-EA43-B564-1A87A4337331}" srcId="{B8205641-F13F-D845-BC82-7900DFE983AE}" destId="{AA2B411A-52CC-8D4C-BA8A-1A771047453B}" srcOrd="2" destOrd="0" parTransId="{477D3913-1098-4E40-AAB9-11AB73F84BA0}" sibTransId="{E80C48BD-92A1-4D4E-8F8D-D129AF4C8D2C}"/>
    <dgm:cxn modelId="{87F86B69-BADF-438D-996A-43B62976C189}" type="presOf" srcId="{94602776-D4FE-4415-B439-32C9901788A2}" destId="{419104CE-FEA5-48EB-A8E8-8FE9CD2D38F1}" srcOrd="0" destOrd="0" presId="urn:microsoft.com/office/officeart/2005/8/layout/hierarchy3"/>
    <dgm:cxn modelId="{D9F3D66D-A4FC-9744-ABD0-14F75441A030}" srcId="{B8205641-F13F-D845-BC82-7900DFE983AE}" destId="{9EBB2696-2260-5549-AD80-ADB2BFDE6AF3}" srcOrd="1" destOrd="0" parTransId="{5195A21F-28A4-814D-AC78-81F40CC23829}" sibTransId="{D3900353-BED0-3147-BD09-3A416A81A447}"/>
    <dgm:cxn modelId="{A0D31801-D573-477F-9761-FA2A2D775071}" type="presOf" srcId="{9EBB2696-2260-5549-AD80-ADB2BFDE6AF3}" destId="{B1EFDDCC-3C08-4447-BD91-02831498A9B9}" srcOrd="1" destOrd="0" presId="urn:microsoft.com/office/officeart/2005/8/layout/hierarchy3"/>
    <dgm:cxn modelId="{55AF7FD8-0089-4553-AF9C-A4DF862BA158}" type="presOf" srcId="{4A5E6D3B-5026-9443-B3EB-9318C7768678}" destId="{89B5ABEB-2695-9A47-9809-FCE42AFCEE4A}" srcOrd="1" destOrd="0" presId="urn:microsoft.com/office/officeart/2005/8/layout/hierarchy3"/>
    <dgm:cxn modelId="{914A7EBB-F456-4565-AAA0-4001CC2C927A}" srcId="{AA2B411A-52CC-8D4C-BA8A-1A771047453B}" destId="{96362156-86C9-4348-A968-C370882BB06D}" srcOrd="1" destOrd="0" parTransId="{94602776-D4FE-4415-B439-32C9901788A2}" sibTransId="{6A1AC3FC-CF62-42A4-A7A1-6C2C1AFED280}"/>
    <dgm:cxn modelId="{98EC11D9-5875-45F1-98C5-CE34D42E93F9}" type="presOf" srcId="{500B2C17-0CF7-B345-997B-135FCE791914}" destId="{0F627DAA-093B-6F42-AA1E-CDA795E5AFCE}" srcOrd="0" destOrd="0" presId="urn:microsoft.com/office/officeart/2005/8/layout/hierarchy3"/>
    <dgm:cxn modelId="{D57B41C5-9444-DB41-A9B7-93FD59996F74}" srcId="{4A5E6D3B-5026-9443-B3EB-9318C7768678}" destId="{D11C7752-2829-8546-AA42-2FF18D33C608}" srcOrd="1" destOrd="0" parTransId="{AE720F51-FAAD-5B48-B8D8-B9717C800569}" sibTransId="{65997A26-D557-3148-A496-DB8B34F7B0A3}"/>
    <dgm:cxn modelId="{399667AF-7781-430F-B300-A4E7D1EC0509}" type="presOf" srcId="{B8205641-F13F-D845-BC82-7900DFE983AE}" destId="{F0BDDEBF-1829-934F-BF4A-E7AE7E5272F9}" srcOrd="0" destOrd="0" presId="urn:microsoft.com/office/officeart/2005/8/layout/hierarchy3"/>
    <dgm:cxn modelId="{4ABDAFF1-5310-4BF1-9243-9F61CBB51F5C}" type="presOf" srcId="{70468AA4-48CA-6B45-8E0A-14DE9EA8AD94}" destId="{A731C771-0E7E-1E4F-A95F-A44B12B0F26A}" srcOrd="0" destOrd="0" presId="urn:microsoft.com/office/officeart/2005/8/layout/hierarchy3"/>
    <dgm:cxn modelId="{38A66093-43C9-4B0B-9B83-804BAB197D03}" type="presOf" srcId="{27809FA3-A4AF-7840-9121-018D2C4EC51E}" destId="{185E8413-86B3-DB4A-ACA8-62B565FB8CA1}" srcOrd="0" destOrd="0" presId="urn:microsoft.com/office/officeart/2005/8/layout/hierarchy3"/>
    <dgm:cxn modelId="{F0C7ABFB-0A2D-45EB-9511-99639B56CC8B}" type="presOf" srcId="{C3895781-D91E-574C-913C-BE53726F6AD5}" destId="{CC9FD0EC-2F18-F346-BBE5-D68F7173C9DE}" srcOrd="0" destOrd="0" presId="urn:microsoft.com/office/officeart/2005/8/layout/hierarchy3"/>
    <dgm:cxn modelId="{588CE0CC-D0B3-48D0-A8C9-B011D75E6C2F}" type="presOf" srcId="{9540F0D7-F405-3B4D-AB96-ED49FFBADB1D}" destId="{5DCF261B-21D4-0C4A-88C5-7D46D6A9A006}" srcOrd="0" destOrd="0" presId="urn:microsoft.com/office/officeart/2005/8/layout/hierarchy3"/>
    <dgm:cxn modelId="{90E53A80-6841-4F1F-BC2A-0270B82B187C}" type="presOf" srcId="{D11C7752-2829-8546-AA42-2FF18D33C608}" destId="{2060AD69-FFD7-F843-86CE-65FD7002243A}" srcOrd="0" destOrd="0" presId="urn:microsoft.com/office/officeart/2005/8/layout/hierarchy3"/>
    <dgm:cxn modelId="{E27A628E-0FC4-487E-AC80-02A066DEDFBA}" type="presOf" srcId="{96362156-86C9-4348-A968-C370882BB06D}" destId="{94D2D3AA-62E6-412A-B654-A5A52B5BD7A4}" srcOrd="0" destOrd="0" presId="urn:microsoft.com/office/officeart/2005/8/layout/hierarchy3"/>
    <dgm:cxn modelId="{98A96826-4236-462F-ABF2-A668CB9144C4}" type="presOf" srcId="{7FB110DC-5CDA-E746-871C-32F1DB4B301B}" destId="{1549F1A3-B634-1E4F-8C81-FA25018C0908}" srcOrd="0" destOrd="0" presId="urn:microsoft.com/office/officeart/2005/8/layout/hierarchy3"/>
    <dgm:cxn modelId="{111E70D1-D51D-4140-9E07-8FE48BE28DBA}" type="presOf" srcId="{AA2B411A-52CC-8D4C-BA8A-1A771047453B}" destId="{C415C2A6-3B4E-4749-A02D-C21E393AAA9A}" srcOrd="1" destOrd="0" presId="urn:microsoft.com/office/officeart/2005/8/layout/hierarchy3"/>
    <dgm:cxn modelId="{A1531651-415B-4578-B613-12E18F1962DB}" type="presParOf" srcId="{F0BDDEBF-1829-934F-BF4A-E7AE7E5272F9}" destId="{FAC1CEBF-768E-734A-A02D-B0ECB4E64901}" srcOrd="0" destOrd="0" presId="urn:microsoft.com/office/officeart/2005/8/layout/hierarchy3"/>
    <dgm:cxn modelId="{9FFFE139-0654-4304-A18D-76AD9E6BA2C9}" type="presParOf" srcId="{FAC1CEBF-768E-734A-A02D-B0ECB4E64901}" destId="{79469F3E-E989-0C48-9B16-8C8C5B6E6D51}" srcOrd="0" destOrd="0" presId="urn:microsoft.com/office/officeart/2005/8/layout/hierarchy3"/>
    <dgm:cxn modelId="{29ECFB0E-5665-4E32-B843-70276AFB7624}" type="presParOf" srcId="{79469F3E-E989-0C48-9B16-8C8C5B6E6D51}" destId="{07152C8C-E3A8-804F-986D-74E931F0A131}" srcOrd="0" destOrd="0" presId="urn:microsoft.com/office/officeart/2005/8/layout/hierarchy3"/>
    <dgm:cxn modelId="{333C7BD3-47BC-4A29-B736-9EE8F2A7C2A3}" type="presParOf" srcId="{79469F3E-E989-0C48-9B16-8C8C5B6E6D51}" destId="{89B5ABEB-2695-9A47-9809-FCE42AFCEE4A}" srcOrd="1" destOrd="0" presId="urn:microsoft.com/office/officeart/2005/8/layout/hierarchy3"/>
    <dgm:cxn modelId="{820FD59A-6A0E-4089-8D9C-2B55D40F5A4F}" type="presParOf" srcId="{FAC1CEBF-768E-734A-A02D-B0ECB4E64901}" destId="{50EB081D-E877-324A-987F-A863A7161159}" srcOrd="1" destOrd="0" presId="urn:microsoft.com/office/officeart/2005/8/layout/hierarchy3"/>
    <dgm:cxn modelId="{0B401FD0-01A5-4ACF-A8FE-E45B6749E626}" type="presParOf" srcId="{50EB081D-E877-324A-987F-A863A7161159}" destId="{376A8D75-561F-E143-B782-57DFFC674785}" srcOrd="0" destOrd="0" presId="urn:microsoft.com/office/officeart/2005/8/layout/hierarchy3"/>
    <dgm:cxn modelId="{1641A992-B2FD-4354-AFE6-F0870FB5E2E5}" type="presParOf" srcId="{50EB081D-E877-324A-987F-A863A7161159}" destId="{CC9FD0EC-2F18-F346-BBE5-D68F7173C9DE}" srcOrd="1" destOrd="0" presId="urn:microsoft.com/office/officeart/2005/8/layout/hierarchy3"/>
    <dgm:cxn modelId="{FB60A36A-CDF1-4E08-BC71-6198B0CB767A}" type="presParOf" srcId="{50EB081D-E877-324A-987F-A863A7161159}" destId="{47A4001F-2849-3F4D-8BE1-5DC47FC172E5}" srcOrd="2" destOrd="0" presId="urn:microsoft.com/office/officeart/2005/8/layout/hierarchy3"/>
    <dgm:cxn modelId="{B7D7DFF7-E784-4E38-9523-6894A2067266}" type="presParOf" srcId="{50EB081D-E877-324A-987F-A863A7161159}" destId="{2060AD69-FFD7-F843-86CE-65FD7002243A}" srcOrd="3" destOrd="0" presId="urn:microsoft.com/office/officeart/2005/8/layout/hierarchy3"/>
    <dgm:cxn modelId="{8435B582-588C-4823-AECF-AE0811B81CBB}" type="presParOf" srcId="{F0BDDEBF-1829-934F-BF4A-E7AE7E5272F9}" destId="{6523C0A9-B99E-3F47-A59F-6D990B7C1E92}" srcOrd="1" destOrd="0" presId="urn:microsoft.com/office/officeart/2005/8/layout/hierarchy3"/>
    <dgm:cxn modelId="{14BE38DB-10F6-4AD4-89D0-25F0A7024F6B}" type="presParOf" srcId="{6523C0A9-B99E-3F47-A59F-6D990B7C1E92}" destId="{FF94CF82-6B05-054D-9982-2F98C25816A5}" srcOrd="0" destOrd="0" presId="urn:microsoft.com/office/officeart/2005/8/layout/hierarchy3"/>
    <dgm:cxn modelId="{52471495-D726-47B8-A6CA-71E6BE087882}" type="presParOf" srcId="{FF94CF82-6B05-054D-9982-2F98C25816A5}" destId="{A5FC296C-8F2D-3945-B257-49FD529D00B4}" srcOrd="0" destOrd="0" presId="urn:microsoft.com/office/officeart/2005/8/layout/hierarchy3"/>
    <dgm:cxn modelId="{096159AE-4628-46D5-912F-E8561B5E005D}" type="presParOf" srcId="{FF94CF82-6B05-054D-9982-2F98C25816A5}" destId="{B1EFDDCC-3C08-4447-BD91-02831498A9B9}" srcOrd="1" destOrd="0" presId="urn:microsoft.com/office/officeart/2005/8/layout/hierarchy3"/>
    <dgm:cxn modelId="{8F6939B1-80A7-4947-ADEF-93E00AFE45A5}" type="presParOf" srcId="{6523C0A9-B99E-3F47-A59F-6D990B7C1E92}" destId="{66D2DBA9-F2E7-4746-AC01-61376FECFAD6}" srcOrd="1" destOrd="0" presId="urn:microsoft.com/office/officeart/2005/8/layout/hierarchy3"/>
    <dgm:cxn modelId="{70E03E26-696D-42C6-8477-6F94A7CE3FEF}" type="presParOf" srcId="{66D2DBA9-F2E7-4746-AC01-61376FECFAD6}" destId="{FF37E404-2686-9944-8A5C-0A8602597D99}" srcOrd="0" destOrd="0" presId="urn:microsoft.com/office/officeart/2005/8/layout/hierarchy3"/>
    <dgm:cxn modelId="{8A786548-CB0C-4B52-BCED-570E97272A82}" type="presParOf" srcId="{66D2DBA9-F2E7-4746-AC01-61376FECFAD6}" destId="{A731C771-0E7E-1E4F-A95F-A44B12B0F26A}" srcOrd="1" destOrd="0" presId="urn:microsoft.com/office/officeart/2005/8/layout/hierarchy3"/>
    <dgm:cxn modelId="{16CCA9DF-1AE0-4DAC-8A52-E622241016D6}" type="presParOf" srcId="{66D2DBA9-F2E7-4746-AC01-61376FECFAD6}" destId="{0F627DAA-093B-6F42-AA1E-CDA795E5AFCE}" srcOrd="2" destOrd="0" presId="urn:microsoft.com/office/officeart/2005/8/layout/hierarchy3"/>
    <dgm:cxn modelId="{3892EDC2-1926-4A8A-80C4-DF2CC01E3B52}" type="presParOf" srcId="{66D2DBA9-F2E7-4746-AC01-61376FECFAD6}" destId="{1549F1A3-B634-1E4F-8C81-FA25018C0908}" srcOrd="3" destOrd="0" presId="urn:microsoft.com/office/officeart/2005/8/layout/hierarchy3"/>
    <dgm:cxn modelId="{677FE193-4528-4038-914C-85DF7A21B598}" type="presParOf" srcId="{F0BDDEBF-1829-934F-BF4A-E7AE7E5272F9}" destId="{3EB31C00-7D10-0747-B60E-C24469824B83}" srcOrd="2" destOrd="0" presId="urn:microsoft.com/office/officeart/2005/8/layout/hierarchy3"/>
    <dgm:cxn modelId="{C216931F-ECBB-4D3F-9CF8-5470F2656FD4}" type="presParOf" srcId="{3EB31C00-7D10-0747-B60E-C24469824B83}" destId="{0BB0153C-FCE0-C340-94C5-B15C3A407228}" srcOrd="0" destOrd="0" presId="urn:microsoft.com/office/officeart/2005/8/layout/hierarchy3"/>
    <dgm:cxn modelId="{BF2A01D8-D290-40C0-93C1-61EA3634B68E}" type="presParOf" srcId="{0BB0153C-FCE0-C340-94C5-B15C3A407228}" destId="{4AC22484-8E0B-9142-A9B5-550C9EEA5F9B}" srcOrd="0" destOrd="0" presId="urn:microsoft.com/office/officeart/2005/8/layout/hierarchy3"/>
    <dgm:cxn modelId="{F3275515-0D7F-47A1-9C93-1994506F45E6}" type="presParOf" srcId="{0BB0153C-FCE0-C340-94C5-B15C3A407228}" destId="{C415C2A6-3B4E-4749-A02D-C21E393AAA9A}" srcOrd="1" destOrd="0" presId="urn:microsoft.com/office/officeart/2005/8/layout/hierarchy3"/>
    <dgm:cxn modelId="{DBEF6499-F14A-4623-9675-2E03E5720BBC}" type="presParOf" srcId="{3EB31C00-7D10-0747-B60E-C24469824B83}" destId="{4F76EF67-A1EC-2E4B-BC1F-292DB9D07836}" srcOrd="1" destOrd="0" presId="urn:microsoft.com/office/officeart/2005/8/layout/hierarchy3"/>
    <dgm:cxn modelId="{0C071B2F-F8A5-4038-BA3B-B820EEB80144}" type="presParOf" srcId="{4F76EF67-A1EC-2E4B-BC1F-292DB9D07836}" destId="{5DCF261B-21D4-0C4A-88C5-7D46D6A9A006}" srcOrd="0" destOrd="0" presId="urn:microsoft.com/office/officeart/2005/8/layout/hierarchy3"/>
    <dgm:cxn modelId="{CE83417F-EA5E-4F9A-9DEA-A129244E213C}" type="presParOf" srcId="{4F76EF67-A1EC-2E4B-BC1F-292DB9D07836}" destId="{185E8413-86B3-DB4A-ACA8-62B565FB8CA1}" srcOrd="1" destOrd="0" presId="urn:microsoft.com/office/officeart/2005/8/layout/hierarchy3"/>
    <dgm:cxn modelId="{B66D0A12-D6AC-4EB8-8B44-6E34D000BBC9}" type="presParOf" srcId="{4F76EF67-A1EC-2E4B-BC1F-292DB9D07836}" destId="{419104CE-FEA5-48EB-A8E8-8FE9CD2D38F1}" srcOrd="2" destOrd="0" presId="urn:microsoft.com/office/officeart/2005/8/layout/hierarchy3"/>
    <dgm:cxn modelId="{273D491B-B2A6-4E7A-884B-E3B700EE4EF5}" type="presParOf" srcId="{4F76EF67-A1EC-2E4B-BC1F-292DB9D07836}" destId="{94D2D3AA-62E6-412A-B654-A5A52B5BD7A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2EA364-BF8F-4F31-BFBE-C7B621E5E37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D58E666-501E-4B48-9369-01EC8A51C9ED}">
      <dgm:prSet phldrT="[Testo]" custT="1"/>
      <dgm:spPr/>
      <dgm:t>
        <a:bodyPr/>
        <a:lstStyle/>
        <a:p>
          <a:r>
            <a:rPr lang="it-IT" sz="2000" b="1" dirty="0">
              <a:solidFill>
                <a:schemeClr val="tx1"/>
              </a:solidFill>
            </a:rPr>
            <a:t>DOCUMENTATION</a:t>
          </a:r>
        </a:p>
      </dgm:t>
    </dgm:pt>
    <dgm:pt modelId="{8DB02D8B-E211-4347-9A5D-8E54E344DA26}" type="parTrans" cxnId="{E8DE314A-8E6A-4EA2-9DF1-82038E57FB28}">
      <dgm:prSet/>
      <dgm:spPr/>
      <dgm:t>
        <a:bodyPr/>
        <a:lstStyle/>
        <a:p>
          <a:endParaRPr lang="it-IT" sz="2000"/>
        </a:p>
      </dgm:t>
    </dgm:pt>
    <dgm:pt modelId="{826F4B5E-D00A-4E8A-B6CE-3FC5A44FCF4F}" type="sibTrans" cxnId="{E8DE314A-8E6A-4EA2-9DF1-82038E57FB28}">
      <dgm:prSet/>
      <dgm:spPr/>
      <dgm:t>
        <a:bodyPr/>
        <a:lstStyle/>
        <a:p>
          <a:endParaRPr lang="it-IT" sz="2000"/>
        </a:p>
      </dgm:t>
    </dgm:pt>
    <dgm:pt modelId="{20423E69-42E3-4638-9404-EA40B9927091}">
      <dgm:prSet phldrT="[Testo]" custT="1"/>
      <dgm:spPr/>
      <dgm:t>
        <a:bodyPr/>
        <a:lstStyle/>
        <a:p>
          <a:r>
            <a:rPr lang="it-IT" sz="2000" dirty="0" err="1">
              <a:solidFill>
                <a:schemeClr val="tx1"/>
              </a:solidFill>
            </a:rPr>
            <a:t>Reports</a:t>
          </a:r>
          <a:endParaRPr lang="it-IT" sz="2000" dirty="0">
            <a:solidFill>
              <a:schemeClr val="tx1"/>
            </a:solidFill>
          </a:endParaRPr>
        </a:p>
      </dgm:t>
    </dgm:pt>
    <dgm:pt modelId="{8FB76C41-5602-4662-9C84-09843FD704C5}" type="parTrans" cxnId="{BE430EF1-E63A-4F42-BCA3-DCEE527A7666}">
      <dgm:prSet/>
      <dgm:spPr/>
      <dgm:t>
        <a:bodyPr/>
        <a:lstStyle/>
        <a:p>
          <a:endParaRPr lang="it-IT" sz="2000"/>
        </a:p>
      </dgm:t>
    </dgm:pt>
    <dgm:pt modelId="{C541FA08-6921-41AF-8487-7BCAB62E5C62}" type="sibTrans" cxnId="{BE430EF1-E63A-4F42-BCA3-DCEE527A7666}">
      <dgm:prSet/>
      <dgm:spPr/>
      <dgm:t>
        <a:bodyPr/>
        <a:lstStyle/>
        <a:p>
          <a:endParaRPr lang="it-IT" sz="2000"/>
        </a:p>
      </dgm:t>
    </dgm:pt>
    <dgm:pt modelId="{98ABF5F7-0E0F-4221-9BEC-A9B87E62276D}">
      <dgm:prSet phldrT="[Testo]" custT="1"/>
      <dgm:spPr/>
      <dgm:t>
        <a:bodyPr/>
        <a:lstStyle/>
        <a:p>
          <a:r>
            <a:rPr lang="it-IT" sz="2000" b="1" dirty="0">
              <a:solidFill>
                <a:schemeClr val="tx1"/>
              </a:solidFill>
            </a:rPr>
            <a:t>MEDIA</a:t>
          </a:r>
        </a:p>
      </dgm:t>
    </dgm:pt>
    <dgm:pt modelId="{66724FDC-CB35-4408-8699-3A5B54AC1EEB}" type="parTrans" cxnId="{F8B8C1AD-8EB9-49CB-B33D-0BCB96FA6E2B}">
      <dgm:prSet/>
      <dgm:spPr/>
      <dgm:t>
        <a:bodyPr/>
        <a:lstStyle/>
        <a:p>
          <a:endParaRPr lang="it-IT" sz="2000"/>
        </a:p>
      </dgm:t>
    </dgm:pt>
    <dgm:pt modelId="{C82F0FBC-4B62-414B-A2B7-FC8E61329479}" type="sibTrans" cxnId="{F8B8C1AD-8EB9-49CB-B33D-0BCB96FA6E2B}">
      <dgm:prSet/>
      <dgm:spPr/>
      <dgm:t>
        <a:bodyPr/>
        <a:lstStyle/>
        <a:p>
          <a:endParaRPr lang="it-IT" sz="2000"/>
        </a:p>
      </dgm:t>
    </dgm:pt>
    <dgm:pt modelId="{D8BE1F10-0BD9-4B6D-AF13-27B4A4FBF1C4}">
      <dgm:prSet phldrT="[Testo]" custT="1"/>
      <dgm:spPr/>
      <dgm:t>
        <a:bodyPr/>
        <a:lstStyle/>
        <a:p>
          <a:r>
            <a:rPr lang="it-IT" sz="2000" dirty="0">
              <a:solidFill>
                <a:schemeClr val="tx1"/>
              </a:solidFill>
            </a:rPr>
            <a:t>Press </a:t>
          </a:r>
          <a:r>
            <a:rPr lang="it-IT" sz="2000" dirty="0" err="1">
              <a:solidFill>
                <a:schemeClr val="tx1"/>
              </a:solidFill>
            </a:rPr>
            <a:t>release</a:t>
          </a:r>
          <a:endParaRPr lang="it-IT" sz="2000" dirty="0">
            <a:solidFill>
              <a:schemeClr val="tx1"/>
            </a:solidFill>
          </a:endParaRPr>
        </a:p>
      </dgm:t>
    </dgm:pt>
    <dgm:pt modelId="{F11116E3-ECCA-4129-B5AC-F6F0338A05BC}" type="parTrans" cxnId="{4736BCB4-C0AD-4425-A299-F6A961EEA6E0}">
      <dgm:prSet/>
      <dgm:spPr/>
      <dgm:t>
        <a:bodyPr/>
        <a:lstStyle/>
        <a:p>
          <a:endParaRPr lang="it-IT" sz="2000"/>
        </a:p>
      </dgm:t>
    </dgm:pt>
    <dgm:pt modelId="{6C1577AB-5B3C-452E-B65B-7921F4290B8F}" type="sibTrans" cxnId="{4736BCB4-C0AD-4425-A299-F6A961EEA6E0}">
      <dgm:prSet/>
      <dgm:spPr/>
      <dgm:t>
        <a:bodyPr/>
        <a:lstStyle/>
        <a:p>
          <a:endParaRPr lang="it-IT" sz="2000"/>
        </a:p>
      </dgm:t>
    </dgm:pt>
    <dgm:pt modelId="{9128A7CC-0184-4F21-A0C1-A664510BD25E}">
      <dgm:prSet phldrT="[Testo]" custT="1"/>
      <dgm:spPr/>
      <dgm:t>
        <a:bodyPr/>
        <a:lstStyle/>
        <a:p>
          <a:r>
            <a:rPr lang="it-IT" sz="2000" b="1" dirty="0">
              <a:solidFill>
                <a:schemeClr val="tx1"/>
              </a:solidFill>
            </a:rPr>
            <a:t>SERVICES</a:t>
          </a:r>
        </a:p>
      </dgm:t>
    </dgm:pt>
    <dgm:pt modelId="{A2E75708-CEAD-480F-BEC5-7F6468BF22D7}" type="parTrans" cxnId="{C8BBBDC2-2EDF-40A6-BB04-0EA007D6243F}">
      <dgm:prSet/>
      <dgm:spPr/>
      <dgm:t>
        <a:bodyPr/>
        <a:lstStyle/>
        <a:p>
          <a:endParaRPr lang="it-IT" sz="2000"/>
        </a:p>
      </dgm:t>
    </dgm:pt>
    <dgm:pt modelId="{23E9289A-45D6-4CF0-AE3E-223CE62A27B9}" type="sibTrans" cxnId="{C8BBBDC2-2EDF-40A6-BB04-0EA007D6243F}">
      <dgm:prSet/>
      <dgm:spPr/>
      <dgm:t>
        <a:bodyPr/>
        <a:lstStyle/>
        <a:p>
          <a:endParaRPr lang="it-IT" sz="2000"/>
        </a:p>
      </dgm:t>
    </dgm:pt>
    <dgm:pt modelId="{E9C3C663-94A4-4337-9398-EC7893FF9160}">
      <dgm:prSet phldrT="[Testo]" custT="1"/>
      <dgm:spPr/>
      <dgm:t>
        <a:bodyPr/>
        <a:lstStyle/>
        <a:p>
          <a:r>
            <a:rPr lang="it-IT" sz="2000" dirty="0">
              <a:solidFill>
                <a:schemeClr val="tx1"/>
              </a:solidFill>
            </a:rPr>
            <a:t>Agenda</a:t>
          </a:r>
        </a:p>
      </dgm:t>
    </dgm:pt>
    <dgm:pt modelId="{A16F1C6E-78C9-412F-B84A-38E98E731D31}" type="parTrans" cxnId="{92023416-1468-46D7-8FAD-67799B0C36B9}">
      <dgm:prSet/>
      <dgm:spPr/>
      <dgm:t>
        <a:bodyPr/>
        <a:lstStyle/>
        <a:p>
          <a:endParaRPr lang="it-IT" sz="2000"/>
        </a:p>
      </dgm:t>
    </dgm:pt>
    <dgm:pt modelId="{1579CE61-A439-45ED-8B8F-7618A83BE6CA}" type="sibTrans" cxnId="{92023416-1468-46D7-8FAD-67799B0C36B9}">
      <dgm:prSet/>
      <dgm:spPr/>
      <dgm:t>
        <a:bodyPr/>
        <a:lstStyle/>
        <a:p>
          <a:endParaRPr lang="it-IT" sz="2000"/>
        </a:p>
      </dgm:t>
    </dgm:pt>
    <dgm:pt modelId="{21DDEE9F-6713-447B-B686-4B3788F04CC0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Discussion papers</a:t>
          </a:r>
          <a:endParaRPr lang="it-IT" sz="2000" dirty="0">
            <a:solidFill>
              <a:schemeClr val="tx1"/>
            </a:solidFill>
          </a:endParaRPr>
        </a:p>
      </dgm:t>
    </dgm:pt>
    <dgm:pt modelId="{50FB29AC-334A-4674-81E2-09FA1DE8B6BC}" type="parTrans" cxnId="{EAA091CC-8C45-4C93-AA14-D907AF148FCF}">
      <dgm:prSet/>
      <dgm:spPr/>
      <dgm:t>
        <a:bodyPr/>
        <a:lstStyle/>
        <a:p>
          <a:endParaRPr lang="it-IT" sz="2000"/>
        </a:p>
      </dgm:t>
    </dgm:pt>
    <dgm:pt modelId="{DD3EF940-0B6A-4C7D-82E1-DEEA3CABBEA8}" type="sibTrans" cxnId="{EAA091CC-8C45-4C93-AA14-D907AF148FCF}">
      <dgm:prSet/>
      <dgm:spPr/>
      <dgm:t>
        <a:bodyPr/>
        <a:lstStyle/>
        <a:p>
          <a:endParaRPr lang="it-IT" sz="2000"/>
        </a:p>
      </dgm:t>
    </dgm:pt>
    <dgm:pt modelId="{99E0019B-6432-4229-AFE2-2E44AB356E20}">
      <dgm:prSet custT="1"/>
      <dgm:spPr/>
      <dgm:t>
        <a:bodyPr/>
        <a:lstStyle/>
        <a:p>
          <a:r>
            <a:rPr lang="fr-FR" sz="2000" dirty="0">
              <a:solidFill>
                <a:schemeClr val="tx1"/>
              </a:solidFill>
            </a:rPr>
            <a:t>Position </a:t>
          </a:r>
          <a:r>
            <a:rPr lang="fr-FR" sz="2000" dirty="0" err="1">
              <a:solidFill>
                <a:schemeClr val="tx1"/>
              </a:solidFill>
            </a:rPr>
            <a:t>papers</a:t>
          </a:r>
          <a:endParaRPr lang="it-IT" sz="2000" dirty="0">
            <a:solidFill>
              <a:schemeClr val="tx1"/>
            </a:solidFill>
          </a:endParaRPr>
        </a:p>
      </dgm:t>
    </dgm:pt>
    <dgm:pt modelId="{BEDE7953-00D3-4C74-9F44-2C93E9F5DE1F}" type="parTrans" cxnId="{8F678B7A-081D-43AC-B474-0143B0CBC86B}">
      <dgm:prSet/>
      <dgm:spPr/>
      <dgm:t>
        <a:bodyPr/>
        <a:lstStyle/>
        <a:p>
          <a:endParaRPr lang="it-IT" sz="2000"/>
        </a:p>
      </dgm:t>
    </dgm:pt>
    <dgm:pt modelId="{F24DA7AE-469B-4930-B4FE-95C7DBBBB88C}" type="sibTrans" cxnId="{8F678B7A-081D-43AC-B474-0143B0CBC86B}">
      <dgm:prSet/>
      <dgm:spPr/>
      <dgm:t>
        <a:bodyPr/>
        <a:lstStyle/>
        <a:p>
          <a:endParaRPr lang="it-IT" sz="2000"/>
        </a:p>
      </dgm:t>
    </dgm:pt>
    <dgm:pt modelId="{11133D58-724D-4740-9AF2-2A210424E822}">
      <dgm:prSet custT="1"/>
      <dgm:spPr/>
      <dgm:t>
        <a:bodyPr/>
        <a:lstStyle/>
        <a:p>
          <a:r>
            <a:rPr lang="it-IT" sz="2000" dirty="0" err="1" smtClean="0">
              <a:solidFill>
                <a:schemeClr val="tx1"/>
              </a:solidFill>
            </a:rPr>
            <a:t>Statistical</a:t>
          </a:r>
          <a:r>
            <a:rPr lang="it-IT" sz="2000" dirty="0" smtClean="0">
              <a:solidFill>
                <a:schemeClr val="tx1"/>
              </a:solidFill>
            </a:rPr>
            <a:t> </a:t>
          </a:r>
          <a:r>
            <a:rPr lang="it-IT" sz="2000" dirty="0" err="1" smtClean="0">
              <a:solidFill>
                <a:schemeClr val="tx1"/>
              </a:solidFill>
            </a:rPr>
            <a:t>outlooks</a:t>
          </a:r>
          <a:endParaRPr lang="it-IT" sz="2000" dirty="0">
            <a:solidFill>
              <a:schemeClr val="tx1"/>
            </a:solidFill>
          </a:endParaRPr>
        </a:p>
      </dgm:t>
    </dgm:pt>
    <dgm:pt modelId="{53DD4817-C979-4C84-8B11-1D16CF920EAD}" type="parTrans" cxnId="{410ABB2C-BB2E-4C17-98DF-89B1A7D6F083}">
      <dgm:prSet/>
      <dgm:spPr/>
      <dgm:t>
        <a:bodyPr/>
        <a:lstStyle/>
        <a:p>
          <a:endParaRPr lang="it-IT" sz="2000"/>
        </a:p>
      </dgm:t>
    </dgm:pt>
    <dgm:pt modelId="{5F901640-8C50-4D05-96D3-DD3D942FA338}" type="sibTrans" cxnId="{410ABB2C-BB2E-4C17-98DF-89B1A7D6F083}">
      <dgm:prSet/>
      <dgm:spPr/>
      <dgm:t>
        <a:bodyPr/>
        <a:lstStyle/>
        <a:p>
          <a:endParaRPr lang="it-IT" sz="2000"/>
        </a:p>
      </dgm:t>
    </dgm:pt>
    <dgm:pt modelId="{A63C0870-3DD0-4C90-B86A-71826B578D07}">
      <dgm:prSet custT="1"/>
      <dgm:spPr/>
      <dgm:t>
        <a:bodyPr/>
        <a:lstStyle/>
        <a:p>
          <a:r>
            <a:rPr lang="it-IT" sz="2000" dirty="0">
              <a:solidFill>
                <a:schemeClr val="tx1"/>
              </a:solidFill>
            </a:rPr>
            <a:t>Press </a:t>
          </a:r>
          <a:r>
            <a:rPr lang="it-IT" sz="2000" dirty="0" err="1" smtClean="0">
              <a:solidFill>
                <a:schemeClr val="tx1"/>
              </a:solidFill>
            </a:rPr>
            <a:t>review</a:t>
          </a:r>
          <a:endParaRPr lang="it-IT" sz="2000" dirty="0">
            <a:solidFill>
              <a:schemeClr val="tx1"/>
            </a:solidFill>
          </a:endParaRPr>
        </a:p>
      </dgm:t>
    </dgm:pt>
    <dgm:pt modelId="{BFB40AAA-B6E0-4D4D-BDD8-2BA4996032CA}" type="parTrans" cxnId="{CF8DE1A6-2E04-433A-ACA8-DBFE2C0E5B5B}">
      <dgm:prSet/>
      <dgm:spPr/>
      <dgm:t>
        <a:bodyPr/>
        <a:lstStyle/>
        <a:p>
          <a:endParaRPr lang="it-IT" sz="2000"/>
        </a:p>
      </dgm:t>
    </dgm:pt>
    <dgm:pt modelId="{F8B9C583-E732-4553-8B24-6B512B2E77AE}" type="sibTrans" cxnId="{CF8DE1A6-2E04-433A-ACA8-DBFE2C0E5B5B}">
      <dgm:prSet/>
      <dgm:spPr/>
      <dgm:t>
        <a:bodyPr/>
        <a:lstStyle/>
        <a:p>
          <a:endParaRPr lang="it-IT" sz="2000"/>
        </a:p>
      </dgm:t>
    </dgm:pt>
    <dgm:pt modelId="{B84A3A7A-8EA2-420F-84F7-ECDEBCF49231}">
      <dgm:prSet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</a:rPr>
            <a:t>Multimedial</a:t>
          </a:r>
          <a:r>
            <a:rPr lang="en-US" sz="2000" dirty="0">
              <a:solidFill>
                <a:schemeClr val="tx1"/>
              </a:solidFill>
            </a:rPr>
            <a:t> tools and </a:t>
          </a:r>
          <a:r>
            <a:rPr lang="en-US" sz="2000" dirty="0" smtClean="0">
              <a:solidFill>
                <a:schemeClr val="tx1"/>
              </a:solidFill>
            </a:rPr>
            <a:t>web </a:t>
          </a:r>
          <a:endParaRPr lang="it-IT" sz="2000" dirty="0">
            <a:solidFill>
              <a:schemeClr val="tx1"/>
            </a:solidFill>
          </a:endParaRPr>
        </a:p>
      </dgm:t>
    </dgm:pt>
    <dgm:pt modelId="{9DCC8FF3-4BD8-42F2-A9B6-CDF34753B18B}" type="parTrans" cxnId="{82B732BA-3839-4178-9761-18359895195D}">
      <dgm:prSet/>
      <dgm:spPr/>
      <dgm:t>
        <a:bodyPr/>
        <a:lstStyle/>
        <a:p>
          <a:endParaRPr lang="it-IT" sz="2000"/>
        </a:p>
      </dgm:t>
    </dgm:pt>
    <dgm:pt modelId="{E888AA5C-8FF6-416E-B4F9-F123C4F3C6C9}" type="sibTrans" cxnId="{82B732BA-3839-4178-9761-18359895195D}">
      <dgm:prSet/>
      <dgm:spPr/>
      <dgm:t>
        <a:bodyPr/>
        <a:lstStyle/>
        <a:p>
          <a:endParaRPr lang="it-IT" sz="2000"/>
        </a:p>
      </dgm:t>
    </dgm:pt>
    <dgm:pt modelId="{1978C6CB-8C79-42F5-B3B1-9C7D5B84ECD2}">
      <dgm:prSet custT="1"/>
      <dgm:spPr/>
      <dgm:t>
        <a:bodyPr/>
        <a:lstStyle/>
        <a:p>
          <a:r>
            <a:rPr lang="pl-PL" sz="2000" dirty="0">
              <a:solidFill>
                <a:schemeClr val="tx1"/>
              </a:solidFill>
            </a:rPr>
            <a:t>News</a:t>
          </a:r>
          <a:endParaRPr lang="it-IT" sz="2000" dirty="0">
            <a:solidFill>
              <a:schemeClr val="tx1"/>
            </a:solidFill>
          </a:endParaRPr>
        </a:p>
      </dgm:t>
    </dgm:pt>
    <dgm:pt modelId="{66F049E8-DC64-4D05-9988-590867BFB10B}" type="parTrans" cxnId="{81F5F447-A3F1-461B-9B38-92F6F2B6E50B}">
      <dgm:prSet/>
      <dgm:spPr/>
      <dgm:t>
        <a:bodyPr/>
        <a:lstStyle/>
        <a:p>
          <a:endParaRPr lang="it-IT" sz="2000"/>
        </a:p>
      </dgm:t>
    </dgm:pt>
    <dgm:pt modelId="{1AEF917C-B80B-400B-BD06-5AA520149876}" type="sibTrans" cxnId="{81F5F447-A3F1-461B-9B38-92F6F2B6E50B}">
      <dgm:prSet/>
      <dgm:spPr/>
      <dgm:t>
        <a:bodyPr/>
        <a:lstStyle/>
        <a:p>
          <a:endParaRPr lang="it-IT" sz="2000"/>
        </a:p>
      </dgm:t>
    </dgm:pt>
    <dgm:pt modelId="{17753877-1C99-4BD5-A73D-C3C6B9C3204B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Newsletter</a:t>
          </a:r>
          <a:endParaRPr lang="it-IT" sz="2000" dirty="0">
            <a:solidFill>
              <a:schemeClr val="tx1"/>
            </a:solidFill>
          </a:endParaRPr>
        </a:p>
      </dgm:t>
    </dgm:pt>
    <dgm:pt modelId="{E0CED404-8186-46FD-B934-63EB5AE6A028}" type="parTrans" cxnId="{19E819E3-9364-4D81-A7E4-3D21F97921BB}">
      <dgm:prSet/>
      <dgm:spPr/>
      <dgm:t>
        <a:bodyPr/>
        <a:lstStyle/>
        <a:p>
          <a:endParaRPr lang="it-IT" sz="2000"/>
        </a:p>
      </dgm:t>
    </dgm:pt>
    <dgm:pt modelId="{79D8CFA0-B17D-452B-9850-F4E5FA50B9A5}" type="sibTrans" cxnId="{19E819E3-9364-4D81-A7E4-3D21F97921BB}">
      <dgm:prSet/>
      <dgm:spPr/>
      <dgm:t>
        <a:bodyPr/>
        <a:lstStyle/>
        <a:p>
          <a:endParaRPr lang="it-IT" sz="2000"/>
        </a:p>
      </dgm:t>
    </dgm:pt>
    <dgm:pt modelId="{96D9E542-176B-42B9-854D-004CDCA8F29D}">
      <dgm:prSet custT="1"/>
      <dgm:spPr/>
      <dgm:t>
        <a:bodyPr/>
        <a:lstStyle/>
        <a:p>
          <a:r>
            <a:rPr lang="es-ES_tradnl" sz="2000" dirty="0" smtClean="0">
              <a:solidFill>
                <a:schemeClr val="tx1"/>
              </a:solidFill>
            </a:rPr>
            <a:t>Relevant laws </a:t>
          </a:r>
          <a:r>
            <a:rPr lang="es-ES_tradnl" sz="2000" dirty="0">
              <a:solidFill>
                <a:schemeClr val="tx1"/>
              </a:solidFill>
            </a:rPr>
            <a:t>and regulations </a:t>
          </a:r>
          <a:endParaRPr lang="it-IT" sz="2000" dirty="0">
            <a:solidFill>
              <a:schemeClr val="tx1"/>
            </a:solidFill>
          </a:endParaRPr>
        </a:p>
      </dgm:t>
    </dgm:pt>
    <dgm:pt modelId="{10F89687-D61A-4484-8C75-CF61160DDB48}" type="parTrans" cxnId="{CC8E4AFC-3A63-4B15-BE31-493296E0EABE}">
      <dgm:prSet/>
      <dgm:spPr/>
      <dgm:t>
        <a:bodyPr/>
        <a:lstStyle/>
        <a:p>
          <a:endParaRPr lang="it-IT" sz="2000"/>
        </a:p>
      </dgm:t>
    </dgm:pt>
    <dgm:pt modelId="{0CF32701-2C3C-49E6-B5C8-6D3C77B5BC61}" type="sibTrans" cxnId="{CC8E4AFC-3A63-4B15-BE31-493296E0EABE}">
      <dgm:prSet/>
      <dgm:spPr/>
      <dgm:t>
        <a:bodyPr/>
        <a:lstStyle/>
        <a:p>
          <a:endParaRPr lang="it-IT" sz="2000"/>
        </a:p>
      </dgm:t>
    </dgm:pt>
    <dgm:pt modelId="{89B8C90D-3D31-49A6-A7CC-245BF306E955}">
      <dgm:prSet custT="1"/>
      <dgm:spPr/>
      <dgm:t>
        <a:bodyPr/>
        <a:lstStyle/>
        <a:p>
          <a:r>
            <a:rPr lang="fi-FI" sz="2000" dirty="0">
              <a:solidFill>
                <a:schemeClr val="tx1"/>
              </a:solidFill>
            </a:rPr>
            <a:t>Glossary</a:t>
          </a:r>
          <a:endParaRPr lang="it-IT" sz="2000" dirty="0">
            <a:solidFill>
              <a:schemeClr val="tx1"/>
            </a:solidFill>
          </a:endParaRPr>
        </a:p>
      </dgm:t>
    </dgm:pt>
    <dgm:pt modelId="{B93F07F0-A015-4959-8C81-163E70A80CD1}" type="parTrans" cxnId="{864941AE-2AD5-42A9-98D8-3798E987B6E5}">
      <dgm:prSet/>
      <dgm:spPr/>
      <dgm:t>
        <a:bodyPr/>
        <a:lstStyle/>
        <a:p>
          <a:endParaRPr lang="it-IT" sz="2000"/>
        </a:p>
      </dgm:t>
    </dgm:pt>
    <dgm:pt modelId="{F8211002-EC42-4C5A-8271-FC3CAC5D39D1}" type="sibTrans" cxnId="{864941AE-2AD5-42A9-98D8-3798E987B6E5}">
      <dgm:prSet/>
      <dgm:spPr/>
      <dgm:t>
        <a:bodyPr/>
        <a:lstStyle/>
        <a:p>
          <a:endParaRPr lang="it-IT" sz="2000"/>
        </a:p>
      </dgm:t>
    </dgm:pt>
    <dgm:pt modelId="{2BDDAB5D-3330-4AFD-B461-2814789B0856}">
      <dgm:prSet custT="1"/>
      <dgm:spPr/>
      <dgm:t>
        <a:bodyPr/>
        <a:lstStyle/>
        <a:p>
          <a:r>
            <a:rPr lang="it-IT" sz="2000" dirty="0">
              <a:solidFill>
                <a:schemeClr val="tx1"/>
              </a:solidFill>
            </a:rPr>
            <a:t>Training </a:t>
          </a:r>
          <a:r>
            <a:rPr lang="it-IT" sz="2000" dirty="0" err="1">
              <a:solidFill>
                <a:schemeClr val="tx1"/>
              </a:solidFill>
            </a:rPr>
            <a:t>services</a:t>
          </a:r>
          <a:endParaRPr lang="it-IT" sz="2000" dirty="0">
            <a:solidFill>
              <a:schemeClr val="tx1"/>
            </a:solidFill>
          </a:endParaRPr>
        </a:p>
      </dgm:t>
    </dgm:pt>
    <dgm:pt modelId="{6DE3DE58-553E-4B73-A047-2E38346238AF}" type="parTrans" cxnId="{C04260B7-265E-4CAB-A802-7A489CFCCEFC}">
      <dgm:prSet/>
      <dgm:spPr/>
      <dgm:t>
        <a:bodyPr/>
        <a:lstStyle/>
        <a:p>
          <a:endParaRPr lang="it-IT" sz="2000"/>
        </a:p>
      </dgm:t>
    </dgm:pt>
    <dgm:pt modelId="{7853B788-7D2E-4C8B-87E6-8B0582B9D4CA}" type="sibTrans" cxnId="{C04260B7-265E-4CAB-A802-7A489CFCCEFC}">
      <dgm:prSet/>
      <dgm:spPr/>
      <dgm:t>
        <a:bodyPr/>
        <a:lstStyle/>
        <a:p>
          <a:endParaRPr lang="it-IT" sz="2000"/>
        </a:p>
      </dgm:t>
    </dgm:pt>
    <dgm:pt modelId="{8E4A7A43-228B-4DA6-A55A-4395380EC5CF}">
      <dgm:prSet custT="1"/>
      <dgm:spPr/>
      <dgm:t>
        <a:bodyPr/>
        <a:lstStyle/>
        <a:p>
          <a:r>
            <a:rPr lang="ro-RO" sz="2000" dirty="0" smtClean="0">
              <a:solidFill>
                <a:schemeClr val="tx1"/>
              </a:solidFill>
            </a:rPr>
            <a:t>Reserved areas </a:t>
          </a:r>
          <a:endParaRPr lang="it-IT" sz="2000" dirty="0">
            <a:solidFill>
              <a:schemeClr val="tx1"/>
            </a:solidFill>
          </a:endParaRPr>
        </a:p>
      </dgm:t>
    </dgm:pt>
    <dgm:pt modelId="{28EDD344-6DA0-416E-96BC-054EC0380802}" type="parTrans" cxnId="{4A78DD59-3AE9-4F19-9CFE-F075F6DAC197}">
      <dgm:prSet/>
      <dgm:spPr/>
      <dgm:t>
        <a:bodyPr/>
        <a:lstStyle/>
        <a:p>
          <a:endParaRPr lang="it-IT" sz="2000"/>
        </a:p>
      </dgm:t>
    </dgm:pt>
    <dgm:pt modelId="{E5DB6F4C-6140-4946-A8BB-96C9E383E989}" type="sibTrans" cxnId="{4A78DD59-3AE9-4F19-9CFE-F075F6DAC197}">
      <dgm:prSet/>
      <dgm:spPr/>
      <dgm:t>
        <a:bodyPr/>
        <a:lstStyle/>
        <a:p>
          <a:endParaRPr lang="it-IT" sz="2000"/>
        </a:p>
      </dgm:t>
    </dgm:pt>
    <dgm:pt modelId="{E45ED6A6-3B1B-4B41-A13F-DDFA95D89E5A}">
      <dgm:prSet custT="1"/>
      <dgm:spPr/>
      <dgm:t>
        <a:bodyPr/>
        <a:lstStyle/>
        <a:p>
          <a:r>
            <a:rPr lang="it-IT" sz="2000" dirty="0" err="1" smtClean="0">
              <a:solidFill>
                <a:schemeClr val="tx1"/>
              </a:solidFill>
            </a:rPr>
            <a:t>Links</a:t>
          </a:r>
          <a:endParaRPr lang="it-IT" sz="2000" dirty="0">
            <a:solidFill>
              <a:schemeClr val="tx1"/>
            </a:solidFill>
          </a:endParaRPr>
        </a:p>
      </dgm:t>
    </dgm:pt>
    <dgm:pt modelId="{A4790B1F-C27D-4752-9AFE-9D6D4EE67C46}" type="parTrans" cxnId="{C1A81869-7ADF-4AD1-A189-05BECDBA0ADC}">
      <dgm:prSet/>
      <dgm:spPr/>
      <dgm:t>
        <a:bodyPr/>
        <a:lstStyle/>
        <a:p>
          <a:endParaRPr lang="it-IT"/>
        </a:p>
      </dgm:t>
    </dgm:pt>
    <dgm:pt modelId="{371B959B-DEEA-454C-8C4E-28032A8C62FD}" type="sibTrans" cxnId="{C1A81869-7ADF-4AD1-A189-05BECDBA0ADC}">
      <dgm:prSet/>
      <dgm:spPr/>
      <dgm:t>
        <a:bodyPr/>
        <a:lstStyle/>
        <a:p>
          <a:endParaRPr lang="it-IT"/>
        </a:p>
      </dgm:t>
    </dgm:pt>
    <dgm:pt modelId="{82C9FB77-76B2-4CA6-B779-7F0857D4ADA6}" type="pres">
      <dgm:prSet presAssocID="{882EA364-BF8F-4F31-BFBE-C7B621E5E3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0F8B0B-45A5-49BB-A320-1F58B14BBB6D}" type="pres">
      <dgm:prSet presAssocID="{8D58E666-501E-4B48-9369-01EC8A51C9ED}" presName="node" presStyleLbl="node1" presStyleIdx="0" presStyleCnt="3" custLinFactNeighborX="4767" custLinFactNeighborY="-4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BA475E2-02EE-4161-9BCA-46F8FBA296D2}" type="pres">
      <dgm:prSet presAssocID="{826F4B5E-D00A-4E8A-B6CE-3FC5A44FCF4F}" presName="sibTrans" presStyleCnt="0"/>
      <dgm:spPr/>
    </dgm:pt>
    <dgm:pt modelId="{C433E19D-767B-446F-B2F3-A55BCCE857B8}" type="pres">
      <dgm:prSet presAssocID="{98ABF5F7-0E0F-4221-9BEC-A9B87E6227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0AEE6F-E4C3-442F-B4D8-EC564EC98737}" type="pres">
      <dgm:prSet presAssocID="{C82F0FBC-4B62-414B-A2B7-FC8E61329479}" presName="sibTrans" presStyleCnt="0"/>
      <dgm:spPr/>
    </dgm:pt>
    <dgm:pt modelId="{2FF41217-C53F-47D7-B8F5-2467985FC51E}" type="pres">
      <dgm:prSet presAssocID="{9128A7CC-0184-4F21-A0C1-A664510BD25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736BCB4-C0AD-4425-A299-F6A961EEA6E0}" srcId="{98ABF5F7-0E0F-4221-9BEC-A9B87E62276D}" destId="{D8BE1F10-0BD9-4B6D-AF13-27B4A4FBF1C4}" srcOrd="0" destOrd="0" parTransId="{F11116E3-ECCA-4129-B5AC-F6F0338A05BC}" sibTransId="{6C1577AB-5B3C-452E-B65B-7921F4290B8F}"/>
    <dgm:cxn modelId="{C04260B7-265E-4CAB-A802-7A489CFCCEFC}" srcId="{9128A7CC-0184-4F21-A0C1-A664510BD25E}" destId="{2BDDAB5D-3330-4AFD-B461-2814789B0856}" srcOrd="3" destOrd="0" parTransId="{6DE3DE58-553E-4B73-A047-2E38346238AF}" sibTransId="{7853B788-7D2E-4C8B-87E6-8B0582B9D4CA}"/>
    <dgm:cxn modelId="{19E819E3-9364-4D81-A7E4-3D21F97921BB}" srcId="{98ABF5F7-0E0F-4221-9BEC-A9B87E62276D}" destId="{17753877-1C99-4BD5-A73D-C3C6B9C3204B}" srcOrd="4" destOrd="0" parTransId="{E0CED404-8186-46FD-B934-63EB5AE6A028}" sibTransId="{79D8CFA0-B17D-452B-9850-F4E5FA50B9A5}"/>
    <dgm:cxn modelId="{D3B1258A-515E-4053-A0E6-90BC85F29D12}" type="presOf" srcId="{89B8C90D-3D31-49A6-A7CC-245BF306E955}" destId="{2FF41217-C53F-47D7-B8F5-2467985FC51E}" srcOrd="0" destOrd="3" presId="urn:microsoft.com/office/officeart/2005/8/layout/hList6"/>
    <dgm:cxn modelId="{CC8E4AFC-3A63-4B15-BE31-493296E0EABE}" srcId="{9128A7CC-0184-4F21-A0C1-A664510BD25E}" destId="{96D9E542-176B-42B9-854D-004CDCA8F29D}" srcOrd="1" destOrd="0" parTransId="{10F89687-D61A-4484-8C75-CF61160DDB48}" sibTransId="{0CF32701-2C3C-49E6-B5C8-6D3C77B5BC61}"/>
    <dgm:cxn modelId="{E1130C2C-0281-4C3B-90F5-8BFB1CAFA221}" type="presOf" srcId="{11133D58-724D-4740-9AF2-2A210424E822}" destId="{1B0F8B0B-45A5-49BB-A320-1F58B14BBB6D}" srcOrd="0" destOrd="4" presId="urn:microsoft.com/office/officeart/2005/8/layout/hList6"/>
    <dgm:cxn modelId="{92023416-1468-46D7-8FAD-67799B0C36B9}" srcId="{9128A7CC-0184-4F21-A0C1-A664510BD25E}" destId="{E9C3C663-94A4-4337-9398-EC7893FF9160}" srcOrd="0" destOrd="0" parTransId="{A16F1C6E-78C9-412F-B84A-38E98E731D31}" sibTransId="{1579CE61-A439-45ED-8B8F-7618A83BE6CA}"/>
    <dgm:cxn modelId="{EAA091CC-8C45-4C93-AA14-D907AF148FCF}" srcId="{8D58E666-501E-4B48-9369-01EC8A51C9ED}" destId="{21DDEE9F-6713-447B-B686-4B3788F04CC0}" srcOrd="1" destOrd="0" parTransId="{50FB29AC-334A-4674-81E2-09FA1DE8B6BC}" sibTransId="{DD3EF940-0B6A-4C7D-82E1-DEEA3CABBEA8}"/>
    <dgm:cxn modelId="{32B12627-7834-4F3F-9DBC-AB2CE7B44E32}" type="presOf" srcId="{9128A7CC-0184-4F21-A0C1-A664510BD25E}" destId="{2FF41217-C53F-47D7-B8F5-2467985FC51E}" srcOrd="0" destOrd="0" presId="urn:microsoft.com/office/officeart/2005/8/layout/hList6"/>
    <dgm:cxn modelId="{8CF8412D-6524-44F8-9FFE-2E353D047784}" type="presOf" srcId="{17753877-1C99-4BD5-A73D-C3C6B9C3204B}" destId="{C433E19D-767B-446F-B2F3-A55BCCE857B8}" srcOrd="0" destOrd="5" presId="urn:microsoft.com/office/officeart/2005/8/layout/hList6"/>
    <dgm:cxn modelId="{57AC6425-FD1F-4481-9F27-398473BA8F6F}" type="presOf" srcId="{E9C3C663-94A4-4337-9398-EC7893FF9160}" destId="{2FF41217-C53F-47D7-B8F5-2467985FC51E}" srcOrd="0" destOrd="1" presId="urn:microsoft.com/office/officeart/2005/8/layout/hList6"/>
    <dgm:cxn modelId="{8F678B7A-081D-43AC-B474-0143B0CBC86B}" srcId="{8D58E666-501E-4B48-9369-01EC8A51C9ED}" destId="{99E0019B-6432-4229-AFE2-2E44AB356E20}" srcOrd="2" destOrd="0" parTransId="{BEDE7953-00D3-4C74-9F44-2C93E9F5DE1F}" sibTransId="{F24DA7AE-469B-4930-B4FE-95C7DBBBB88C}"/>
    <dgm:cxn modelId="{864941AE-2AD5-42A9-98D8-3798E987B6E5}" srcId="{9128A7CC-0184-4F21-A0C1-A664510BD25E}" destId="{89B8C90D-3D31-49A6-A7CC-245BF306E955}" srcOrd="2" destOrd="0" parTransId="{B93F07F0-A015-4959-8C81-163E70A80CD1}" sibTransId="{F8211002-EC42-4C5A-8271-FC3CAC5D39D1}"/>
    <dgm:cxn modelId="{C1A81869-7ADF-4AD1-A189-05BECDBA0ADC}" srcId="{98ABF5F7-0E0F-4221-9BEC-A9B87E62276D}" destId="{E45ED6A6-3B1B-4B41-A13F-DDFA95D89E5A}" srcOrd="5" destOrd="0" parTransId="{A4790B1F-C27D-4752-9AFE-9D6D4EE67C46}" sibTransId="{371B959B-DEEA-454C-8C4E-28032A8C62FD}"/>
    <dgm:cxn modelId="{307AC9DB-5D97-40BA-9372-D07F96CBAD9F}" type="presOf" srcId="{8E4A7A43-228B-4DA6-A55A-4395380EC5CF}" destId="{2FF41217-C53F-47D7-B8F5-2467985FC51E}" srcOrd="0" destOrd="5" presId="urn:microsoft.com/office/officeart/2005/8/layout/hList6"/>
    <dgm:cxn modelId="{81F5F447-A3F1-461B-9B38-92F6F2B6E50B}" srcId="{98ABF5F7-0E0F-4221-9BEC-A9B87E62276D}" destId="{1978C6CB-8C79-42F5-B3B1-9C7D5B84ECD2}" srcOrd="3" destOrd="0" parTransId="{66F049E8-DC64-4D05-9988-590867BFB10B}" sibTransId="{1AEF917C-B80B-400B-BD06-5AA520149876}"/>
    <dgm:cxn modelId="{4A17936A-8CA4-4E87-AC60-F66386990D23}" type="presOf" srcId="{D8BE1F10-0BD9-4B6D-AF13-27B4A4FBF1C4}" destId="{C433E19D-767B-446F-B2F3-A55BCCE857B8}" srcOrd="0" destOrd="1" presId="urn:microsoft.com/office/officeart/2005/8/layout/hList6"/>
    <dgm:cxn modelId="{410ABB2C-BB2E-4C17-98DF-89B1A7D6F083}" srcId="{8D58E666-501E-4B48-9369-01EC8A51C9ED}" destId="{11133D58-724D-4740-9AF2-2A210424E822}" srcOrd="3" destOrd="0" parTransId="{53DD4817-C979-4C84-8B11-1D16CF920EAD}" sibTransId="{5F901640-8C50-4D05-96D3-DD3D942FA338}"/>
    <dgm:cxn modelId="{E0BE2DFD-55E8-4C75-BA49-8FC2E2EEB4CD}" type="presOf" srcId="{E45ED6A6-3B1B-4B41-A13F-DDFA95D89E5A}" destId="{C433E19D-767B-446F-B2F3-A55BCCE857B8}" srcOrd="0" destOrd="6" presId="urn:microsoft.com/office/officeart/2005/8/layout/hList6"/>
    <dgm:cxn modelId="{E4C5D7E3-BD57-453E-93E1-FC7AE923DF24}" type="presOf" srcId="{21DDEE9F-6713-447B-B686-4B3788F04CC0}" destId="{1B0F8B0B-45A5-49BB-A320-1F58B14BBB6D}" srcOrd="0" destOrd="2" presId="urn:microsoft.com/office/officeart/2005/8/layout/hList6"/>
    <dgm:cxn modelId="{E8DE314A-8E6A-4EA2-9DF1-82038E57FB28}" srcId="{882EA364-BF8F-4F31-BFBE-C7B621E5E37B}" destId="{8D58E666-501E-4B48-9369-01EC8A51C9ED}" srcOrd="0" destOrd="0" parTransId="{8DB02D8B-E211-4347-9A5D-8E54E344DA26}" sibTransId="{826F4B5E-D00A-4E8A-B6CE-3FC5A44FCF4F}"/>
    <dgm:cxn modelId="{79136E2C-91B2-439E-BE35-4BEF241C6859}" type="presOf" srcId="{98ABF5F7-0E0F-4221-9BEC-A9B87E62276D}" destId="{C433E19D-767B-446F-B2F3-A55BCCE857B8}" srcOrd="0" destOrd="0" presId="urn:microsoft.com/office/officeart/2005/8/layout/hList6"/>
    <dgm:cxn modelId="{171A35E0-8FBF-4BC4-AF87-86A34A099497}" type="presOf" srcId="{96D9E542-176B-42B9-854D-004CDCA8F29D}" destId="{2FF41217-C53F-47D7-B8F5-2467985FC51E}" srcOrd="0" destOrd="2" presId="urn:microsoft.com/office/officeart/2005/8/layout/hList6"/>
    <dgm:cxn modelId="{593764F4-EB59-4689-88AF-61F15B8DA8EB}" type="presOf" srcId="{20423E69-42E3-4638-9404-EA40B9927091}" destId="{1B0F8B0B-45A5-49BB-A320-1F58B14BBB6D}" srcOrd="0" destOrd="1" presId="urn:microsoft.com/office/officeart/2005/8/layout/hList6"/>
    <dgm:cxn modelId="{B0336811-D6CB-450F-9BF3-492C41E9E05C}" type="presOf" srcId="{B84A3A7A-8EA2-420F-84F7-ECDEBCF49231}" destId="{C433E19D-767B-446F-B2F3-A55BCCE857B8}" srcOrd="0" destOrd="3" presId="urn:microsoft.com/office/officeart/2005/8/layout/hList6"/>
    <dgm:cxn modelId="{51E851C5-873D-4ED9-A222-D576A3B1BBEC}" type="presOf" srcId="{2BDDAB5D-3330-4AFD-B461-2814789B0856}" destId="{2FF41217-C53F-47D7-B8F5-2467985FC51E}" srcOrd="0" destOrd="4" presId="urn:microsoft.com/office/officeart/2005/8/layout/hList6"/>
    <dgm:cxn modelId="{0BD8A782-5297-4750-88A6-F9D44E6E89F9}" type="presOf" srcId="{99E0019B-6432-4229-AFE2-2E44AB356E20}" destId="{1B0F8B0B-45A5-49BB-A320-1F58B14BBB6D}" srcOrd="0" destOrd="3" presId="urn:microsoft.com/office/officeart/2005/8/layout/hList6"/>
    <dgm:cxn modelId="{5C7B2F15-77B4-41C1-B61F-D06CCBF75DD6}" type="presOf" srcId="{8D58E666-501E-4B48-9369-01EC8A51C9ED}" destId="{1B0F8B0B-45A5-49BB-A320-1F58B14BBB6D}" srcOrd="0" destOrd="0" presId="urn:microsoft.com/office/officeart/2005/8/layout/hList6"/>
    <dgm:cxn modelId="{BE430EF1-E63A-4F42-BCA3-DCEE527A7666}" srcId="{8D58E666-501E-4B48-9369-01EC8A51C9ED}" destId="{20423E69-42E3-4638-9404-EA40B9927091}" srcOrd="0" destOrd="0" parTransId="{8FB76C41-5602-4662-9C84-09843FD704C5}" sibTransId="{C541FA08-6921-41AF-8487-7BCAB62E5C62}"/>
    <dgm:cxn modelId="{C8BBBDC2-2EDF-40A6-BB04-0EA007D6243F}" srcId="{882EA364-BF8F-4F31-BFBE-C7B621E5E37B}" destId="{9128A7CC-0184-4F21-A0C1-A664510BD25E}" srcOrd="2" destOrd="0" parTransId="{A2E75708-CEAD-480F-BEC5-7F6468BF22D7}" sibTransId="{23E9289A-45D6-4CF0-AE3E-223CE62A27B9}"/>
    <dgm:cxn modelId="{CF8DE1A6-2E04-433A-ACA8-DBFE2C0E5B5B}" srcId="{98ABF5F7-0E0F-4221-9BEC-A9B87E62276D}" destId="{A63C0870-3DD0-4C90-B86A-71826B578D07}" srcOrd="1" destOrd="0" parTransId="{BFB40AAA-B6E0-4D4D-BDD8-2BA4996032CA}" sibTransId="{F8B9C583-E732-4553-8B24-6B512B2E77AE}"/>
    <dgm:cxn modelId="{B811717C-BB0A-46EA-9FC4-FFEE7E553CE4}" type="presOf" srcId="{A63C0870-3DD0-4C90-B86A-71826B578D07}" destId="{C433E19D-767B-446F-B2F3-A55BCCE857B8}" srcOrd="0" destOrd="2" presId="urn:microsoft.com/office/officeart/2005/8/layout/hList6"/>
    <dgm:cxn modelId="{4A78DD59-3AE9-4F19-9CFE-F075F6DAC197}" srcId="{9128A7CC-0184-4F21-A0C1-A664510BD25E}" destId="{8E4A7A43-228B-4DA6-A55A-4395380EC5CF}" srcOrd="4" destOrd="0" parTransId="{28EDD344-6DA0-416E-96BC-054EC0380802}" sibTransId="{E5DB6F4C-6140-4946-A8BB-96C9E383E989}"/>
    <dgm:cxn modelId="{82B732BA-3839-4178-9761-18359895195D}" srcId="{98ABF5F7-0E0F-4221-9BEC-A9B87E62276D}" destId="{B84A3A7A-8EA2-420F-84F7-ECDEBCF49231}" srcOrd="2" destOrd="0" parTransId="{9DCC8FF3-4BD8-42F2-A9B6-CDF34753B18B}" sibTransId="{E888AA5C-8FF6-416E-B4F9-F123C4F3C6C9}"/>
    <dgm:cxn modelId="{4A25A6AC-30E8-4EDA-8654-EA3E508C9502}" type="presOf" srcId="{882EA364-BF8F-4F31-BFBE-C7B621E5E37B}" destId="{82C9FB77-76B2-4CA6-B779-7F0857D4ADA6}" srcOrd="0" destOrd="0" presId="urn:microsoft.com/office/officeart/2005/8/layout/hList6"/>
    <dgm:cxn modelId="{F8B8C1AD-8EB9-49CB-B33D-0BCB96FA6E2B}" srcId="{882EA364-BF8F-4F31-BFBE-C7B621E5E37B}" destId="{98ABF5F7-0E0F-4221-9BEC-A9B87E62276D}" srcOrd="1" destOrd="0" parTransId="{66724FDC-CB35-4408-8699-3A5B54AC1EEB}" sibTransId="{C82F0FBC-4B62-414B-A2B7-FC8E61329479}"/>
    <dgm:cxn modelId="{8EFF2E13-79F8-4E39-8071-6B86E5B6159B}" type="presOf" srcId="{1978C6CB-8C79-42F5-B3B1-9C7D5B84ECD2}" destId="{C433E19D-767B-446F-B2F3-A55BCCE857B8}" srcOrd="0" destOrd="4" presId="urn:microsoft.com/office/officeart/2005/8/layout/hList6"/>
    <dgm:cxn modelId="{20D04E3D-650C-40B5-88AB-0D9D374AF7D8}" type="presParOf" srcId="{82C9FB77-76B2-4CA6-B779-7F0857D4ADA6}" destId="{1B0F8B0B-45A5-49BB-A320-1F58B14BBB6D}" srcOrd="0" destOrd="0" presId="urn:microsoft.com/office/officeart/2005/8/layout/hList6"/>
    <dgm:cxn modelId="{5FF09C28-A82D-4DDC-ACF5-2874959CF0A8}" type="presParOf" srcId="{82C9FB77-76B2-4CA6-B779-7F0857D4ADA6}" destId="{EBA475E2-02EE-4161-9BCA-46F8FBA296D2}" srcOrd="1" destOrd="0" presId="urn:microsoft.com/office/officeart/2005/8/layout/hList6"/>
    <dgm:cxn modelId="{E5D52621-31AA-4C28-AFF1-2A2191DFFCE5}" type="presParOf" srcId="{82C9FB77-76B2-4CA6-B779-7F0857D4ADA6}" destId="{C433E19D-767B-446F-B2F3-A55BCCE857B8}" srcOrd="2" destOrd="0" presId="urn:microsoft.com/office/officeart/2005/8/layout/hList6"/>
    <dgm:cxn modelId="{95BB7F82-30ED-4BF7-A6A9-60A9C3831ABA}" type="presParOf" srcId="{82C9FB77-76B2-4CA6-B779-7F0857D4ADA6}" destId="{FB0AEE6F-E4C3-442F-B4D8-EC564EC98737}" srcOrd="3" destOrd="0" presId="urn:microsoft.com/office/officeart/2005/8/layout/hList6"/>
    <dgm:cxn modelId="{DA4C2ABD-C77F-4C4C-84BF-10C9E905922D}" type="presParOf" srcId="{82C9FB77-76B2-4CA6-B779-7F0857D4ADA6}" destId="{2FF41217-C53F-47D7-B8F5-2467985FC51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205641-F13F-D845-BC82-7900DFE983AE}" type="doc">
      <dgm:prSet loTypeId="urn:microsoft.com/office/officeart/2005/8/layout/hierarchy3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31C99F6D-7326-184C-94B2-3023593089C7}">
      <dgm:prSet phldrT="[Testo]"/>
      <dgm:spPr>
        <a:solidFill>
          <a:srgbClr val="FFFF00">
            <a:alpha val="90000"/>
          </a:srgbClr>
        </a:solidFill>
      </dgm:spPr>
      <dgm:t>
        <a:bodyPr/>
        <a:lstStyle/>
        <a:p>
          <a:pPr algn="ctr"/>
          <a:r>
            <a:rPr lang="it-IT" dirty="0"/>
            <a:t>total</a:t>
          </a:r>
          <a:r>
            <a:rPr lang="it-IT" baseline="0" dirty="0"/>
            <a:t> employed in the financial sector vs  country labour market</a:t>
          </a:r>
          <a:endParaRPr lang="it-IT" dirty="0"/>
        </a:p>
      </dgm:t>
    </dgm:pt>
    <dgm:pt modelId="{27B37E48-96E4-AA4C-96CE-D055202A5F7C}">
      <dgm:prSet phldrT="[Testo]"/>
      <dgm:spPr/>
      <dgm:t>
        <a:bodyPr/>
        <a:lstStyle/>
        <a:p>
          <a:pPr algn="ctr"/>
          <a:r>
            <a:rPr lang="it-IT" dirty="0"/>
            <a:t>Financial business labour market</a:t>
          </a:r>
        </a:p>
      </dgm:t>
    </dgm:pt>
    <dgm:pt modelId="{E4D4A5AB-C5DE-DB4D-85B6-2EFBCC813207}" type="sibTrans" cxnId="{2208B06D-3178-334F-9567-F997508E7603}">
      <dgm:prSet/>
      <dgm:spPr/>
      <dgm:t>
        <a:bodyPr/>
        <a:lstStyle/>
        <a:p>
          <a:pPr algn="ctr"/>
          <a:endParaRPr lang="it-IT"/>
        </a:p>
      </dgm:t>
    </dgm:pt>
    <dgm:pt modelId="{FB810F22-2214-404E-937F-8D2EDF06F0B3}" type="parTrans" cxnId="{2208B06D-3178-334F-9567-F997508E7603}">
      <dgm:prSet/>
      <dgm:spPr/>
      <dgm:t>
        <a:bodyPr/>
        <a:lstStyle/>
        <a:p>
          <a:pPr algn="ctr"/>
          <a:endParaRPr lang="it-IT"/>
        </a:p>
      </dgm:t>
    </dgm:pt>
    <dgm:pt modelId="{5BCAD3B7-5B3C-E642-84DC-40CAE2DEC4EC}" type="sibTrans" cxnId="{E2C9AC1B-C586-F045-8F09-C222F2F9AD67}">
      <dgm:prSet/>
      <dgm:spPr/>
      <dgm:t>
        <a:bodyPr/>
        <a:lstStyle/>
        <a:p>
          <a:pPr algn="ctr"/>
          <a:endParaRPr lang="it-IT"/>
        </a:p>
      </dgm:t>
    </dgm:pt>
    <dgm:pt modelId="{CD5FE99B-11D9-E146-9086-ECE8DD196272}" type="parTrans" cxnId="{E2C9AC1B-C586-F045-8F09-C222F2F9AD67}">
      <dgm:prSet/>
      <dgm:spPr/>
      <dgm:t>
        <a:bodyPr/>
        <a:lstStyle/>
        <a:p>
          <a:pPr algn="ctr"/>
          <a:endParaRPr lang="it-IT"/>
        </a:p>
      </dgm:t>
    </dgm:pt>
    <dgm:pt modelId="{AA39BF3B-48B5-7144-B28B-CCC011FF5E36}">
      <dgm:prSet phldrT="[Testo]"/>
      <dgm:spPr>
        <a:solidFill>
          <a:srgbClr val="FFFF00">
            <a:alpha val="90000"/>
          </a:srgbClr>
        </a:solidFill>
      </dgm:spPr>
      <dgm:t>
        <a:bodyPr/>
        <a:lstStyle/>
        <a:p>
          <a:pPr algn="ctr"/>
          <a:r>
            <a:rPr lang="it-IT" b="0" dirty="0" err="1" smtClean="0"/>
            <a:t>Gross</a:t>
          </a:r>
          <a:r>
            <a:rPr lang="it-IT" b="0" dirty="0" smtClean="0"/>
            <a:t> </a:t>
          </a:r>
          <a:r>
            <a:rPr lang="it-IT" b="0" dirty="0" err="1"/>
            <a:t>value</a:t>
          </a:r>
          <a:r>
            <a:rPr lang="it-IT" b="0" dirty="0"/>
            <a:t> </a:t>
          </a:r>
          <a:r>
            <a:rPr lang="it-IT" b="0" dirty="0" err="1"/>
            <a:t>added</a:t>
          </a:r>
          <a:r>
            <a:rPr lang="it-IT" b="0" dirty="0"/>
            <a:t> </a:t>
          </a:r>
          <a:r>
            <a:rPr lang="it-IT" b="0" dirty="0" err="1"/>
            <a:t>of</a:t>
          </a:r>
          <a:r>
            <a:rPr lang="it-IT" b="0" dirty="0"/>
            <a:t> </a:t>
          </a:r>
          <a:r>
            <a:rPr lang="it-IT" b="0" dirty="0" err="1"/>
            <a:t>financial</a:t>
          </a:r>
          <a:r>
            <a:rPr lang="it-IT" b="0" dirty="0"/>
            <a:t> corporate business</a:t>
          </a:r>
          <a:r>
            <a:rPr lang="it-IT" b="0" baseline="0" dirty="0" smtClean="0"/>
            <a:t>/ in the country vs </a:t>
          </a:r>
          <a:r>
            <a:rPr lang="it-IT" b="0" baseline="0" dirty="0" err="1" smtClean="0"/>
            <a:t>whole</a:t>
          </a:r>
          <a:r>
            <a:rPr lang="it-IT" b="0" baseline="0" dirty="0" smtClean="0"/>
            <a:t> </a:t>
          </a:r>
          <a:r>
            <a:rPr lang="it-IT" b="0" dirty="0" err="1"/>
            <a:t>Gross</a:t>
          </a:r>
          <a:r>
            <a:rPr lang="it-IT" b="0" dirty="0"/>
            <a:t> </a:t>
          </a:r>
          <a:r>
            <a:rPr lang="it-IT" b="0" dirty="0" err="1"/>
            <a:t>value</a:t>
          </a:r>
          <a:r>
            <a:rPr lang="it-IT" b="0" dirty="0"/>
            <a:t> </a:t>
          </a:r>
          <a:r>
            <a:rPr lang="it-IT" b="0" dirty="0" err="1"/>
            <a:t>added</a:t>
          </a:r>
          <a:r>
            <a:rPr lang="it-IT" b="0" dirty="0"/>
            <a:t> </a:t>
          </a:r>
          <a:r>
            <a:rPr lang="it-IT" b="0" dirty="0" err="1"/>
            <a:t>of</a:t>
          </a:r>
          <a:r>
            <a:rPr lang="it-IT" b="0" dirty="0"/>
            <a:t> </a:t>
          </a:r>
          <a:r>
            <a:rPr lang="it-IT" b="0" dirty="0" err="1"/>
            <a:t>financial</a:t>
          </a:r>
          <a:r>
            <a:rPr lang="it-IT" b="0" dirty="0"/>
            <a:t> corporate business EU 27</a:t>
          </a:r>
        </a:p>
      </dgm:t>
    </dgm:pt>
    <dgm:pt modelId="{554C1B0E-51E5-794E-9172-02C8AFD7135C}">
      <dgm:prSet phldrT="[Testo]"/>
      <dgm:spPr/>
      <dgm:t>
        <a:bodyPr/>
        <a:lstStyle/>
        <a:p>
          <a:pPr algn="ctr"/>
          <a:r>
            <a:rPr lang="it-IT" b="1" dirty="0" err="1"/>
            <a:t>Gross</a:t>
          </a:r>
          <a:r>
            <a:rPr lang="it-IT" b="1" dirty="0"/>
            <a:t> </a:t>
          </a:r>
          <a:r>
            <a:rPr lang="it-IT" b="1" dirty="0" err="1"/>
            <a:t>value</a:t>
          </a:r>
          <a:r>
            <a:rPr lang="it-IT" b="1" dirty="0"/>
            <a:t> </a:t>
          </a:r>
          <a:r>
            <a:rPr lang="it-IT" b="1" dirty="0" err="1"/>
            <a:t>added</a:t>
          </a:r>
          <a:r>
            <a:rPr lang="it-IT" b="1" dirty="0"/>
            <a:t> </a:t>
          </a:r>
          <a:r>
            <a:rPr lang="it-IT" b="1" dirty="0" err="1"/>
            <a:t>of</a:t>
          </a:r>
          <a:r>
            <a:rPr lang="it-IT" b="1" dirty="0"/>
            <a:t> </a:t>
          </a:r>
          <a:r>
            <a:rPr lang="it-IT" b="1" dirty="0" err="1"/>
            <a:t>financial</a:t>
          </a:r>
          <a:r>
            <a:rPr lang="it-IT" b="1" dirty="0"/>
            <a:t> corporate </a:t>
          </a:r>
          <a:r>
            <a:rPr lang="it-IT" b="1" dirty="0" smtClean="0"/>
            <a:t>business</a:t>
          </a:r>
          <a:r>
            <a:rPr lang="it-IT" baseline="0" dirty="0" smtClean="0"/>
            <a:t> EU27</a:t>
          </a:r>
          <a:endParaRPr lang="it-IT" dirty="0"/>
        </a:p>
      </dgm:t>
    </dgm:pt>
    <dgm:pt modelId="{211DE925-EDA4-EA4C-A0AA-7B83F16A8DB3}" type="sibTrans" cxnId="{27E4955A-D791-2D4D-B596-1BC9FD60C0B6}">
      <dgm:prSet/>
      <dgm:spPr/>
      <dgm:t>
        <a:bodyPr/>
        <a:lstStyle/>
        <a:p>
          <a:pPr algn="ctr"/>
          <a:endParaRPr lang="it-IT"/>
        </a:p>
      </dgm:t>
    </dgm:pt>
    <dgm:pt modelId="{20DC54B1-0DEF-5A43-9D9C-7356938D3DBB}" type="parTrans" cxnId="{27E4955A-D791-2D4D-B596-1BC9FD60C0B6}">
      <dgm:prSet/>
      <dgm:spPr/>
      <dgm:t>
        <a:bodyPr/>
        <a:lstStyle/>
        <a:p>
          <a:pPr algn="ctr"/>
          <a:endParaRPr lang="it-IT"/>
        </a:p>
      </dgm:t>
    </dgm:pt>
    <dgm:pt modelId="{3520F1E6-CE4C-7145-B0F1-5694D9469E2F}" type="sibTrans" cxnId="{E68702A1-D151-5E4B-8033-57270B292031}">
      <dgm:prSet/>
      <dgm:spPr/>
      <dgm:t>
        <a:bodyPr/>
        <a:lstStyle/>
        <a:p>
          <a:pPr algn="ctr"/>
          <a:endParaRPr lang="it-IT"/>
        </a:p>
      </dgm:t>
    </dgm:pt>
    <dgm:pt modelId="{171CF9BF-67DE-254D-ADE8-180A37A70E9C}" type="parTrans" cxnId="{E68702A1-D151-5E4B-8033-57270B292031}">
      <dgm:prSet/>
      <dgm:spPr/>
      <dgm:t>
        <a:bodyPr/>
        <a:lstStyle/>
        <a:p>
          <a:pPr algn="ctr"/>
          <a:endParaRPr lang="it-IT"/>
        </a:p>
      </dgm:t>
    </dgm:pt>
    <dgm:pt modelId="{CA19C24B-8A09-4CBA-88F9-420675395727}">
      <dgm:prSet/>
      <dgm:spPr/>
      <dgm:t>
        <a:bodyPr/>
        <a:lstStyle/>
        <a:p>
          <a:pPr algn="ctr"/>
          <a:r>
            <a:rPr lang="it-IT" baseline="0" dirty="0" err="1" smtClean="0"/>
            <a:t>Insurance</a:t>
          </a:r>
          <a:r>
            <a:rPr lang="it-IT" baseline="0" dirty="0" smtClean="0"/>
            <a:t> premiums collection and asset management</a:t>
          </a:r>
          <a:endParaRPr lang="it-IT" dirty="0"/>
        </a:p>
      </dgm:t>
    </dgm:pt>
    <dgm:pt modelId="{59513AE1-10FE-43F1-8FEA-ADDCAEF58F4A}" type="parTrans" cxnId="{E1C1AFFC-26BC-4D69-A23D-860A83AF8AB1}">
      <dgm:prSet/>
      <dgm:spPr/>
      <dgm:t>
        <a:bodyPr/>
        <a:lstStyle/>
        <a:p>
          <a:pPr algn="ctr"/>
          <a:endParaRPr lang="it-IT"/>
        </a:p>
      </dgm:t>
    </dgm:pt>
    <dgm:pt modelId="{AC979AD4-3A2E-46B4-8CCB-C550281FAE0C}" type="sibTrans" cxnId="{E1C1AFFC-26BC-4D69-A23D-860A83AF8AB1}">
      <dgm:prSet/>
      <dgm:spPr/>
      <dgm:t>
        <a:bodyPr/>
        <a:lstStyle/>
        <a:p>
          <a:pPr algn="ctr"/>
          <a:endParaRPr lang="it-IT"/>
        </a:p>
      </dgm:t>
    </dgm:pt>
    <dgm:pt modelId="{0C4AF3C5-31FF-4A0F-B012-B14D67FA40F4}">
      <dgm:prSet/>
      <dgm:spPr>
        <a:solidFill>
          <a:srgbClr val="FFFF00">
            <a:alpha val="90000"/>
          </a:srgbClr>
        </a:solidFill>
      </dgm:spPr>
      <dgm:t>
        <a:bodyPr/>
        <a:lstStyle/>
        <a:p>
          <a:pPr algn="ctr"/>
          <a:r>
            <a:rPr lang="it-IT" baseline="0" dirty="0" smtClean="0"/>
            <a:t>country insurance premiums collection vs EU 27 insurance premiums collection whole market</a:t>
          </a:r>
          <a:endParaRPr lang="it-IT" dirty="0"/>
        </a:p>
      </dgm:t>
    </dgm:pt>
    <dgm:pt modelId="{DB2D2536-BB40-435D-A750-779AA1E87650}" type="parTrans" cxnId="{83FFA61C-4E19-4A01-A35E-CCDFCB433B06}">
      <dgm:prSet/>
      <dgm:spPr/>
      <dgm:t>
        <a:bodyPr/>
        <a:lstStyle/>
        <a:p>
          <a:pPr algn="ctr"/>
          <a:endParaRPr lang="it-IT"/>
        </a:p>
      </dgm:t>
    </dgm:pt>
    <dgm:pt modelId="{B847B370-1F74-48EF-ACB1-11B7FC1F0C27}" type="sibTrans" cxnId="{83FFA61C-4E19-4A01-A35E-CCDFCB433B06}">
      <dgm:prSet/>
      <dgm:spPr/>
      <dgm:t>
        <a:bodyPr/>
        <a:lstStyle/>
        <a:p>
          <a:pPr algn="ctr"/>
          <a:endParaRPr lang="it-IT"/>
        </a:p>
      </dgm:t>
    </dgm:pt>
    <dgm:pt modelId="{578403A5-7EBF-46A9-AB15-9A703EF22A7A}">
      <dgm:prSet/>
      <dgm:spPr>
        <a:solidFill>
          <a:srgbClr val="FFFF00">
            <a:alpha val="90000"/>
          </a:srgbClr>
        </a:solidFill>
      </dgm:spPr>
      <dgm:t>
        <a:bodyPr/>
        <a:lstStyle/>
        <a:p>
          <a:pPr algn="ctr"/>
          <a:r>
            <a:rPr lang="it-IT" dirty="0" smtClean="0"/>
            <a:t>host </a:t>
          </a:r>
          <a:r>
            <a:rPr lang="it-IT" dirty="0" err="1" smtClean="0"/>
            <a:t>country</a:t>
          </a:r>
          <a:r>
            <a:rPr lang="it-IT" dirty="0" smtClean="0"/>
            <a:t> </a:t>
          </a:r>
          <a:r>
            <a:rPr lang="it-IT" dirty="0" err="1" smtClean="0"/>
            <a:t>asset</a:t>
          </a:r>
          <a:r>
            <a:rPr lang="it-IT" dirty="0" smtClean="0"/>
            <a:t>  management vs EU asset management whole market</a:t>
          </a:r>
          <a:endParaRPr lang="it-IT" dirty="0"/>
        </a:p>
      </dgm:t>
    </dgm:pt>
    <dgm:pt modelId="{2A6697EE-F8BC-4408-8AE5-3E285CDFB91B}" type="parTrans" cxnId="{1A71FD97-BA47-4FEB-A438-CBADC9C18DB9}">
      <dgm:prSet/>
      <dgm:spPr/>
      <dgm:t>
        <a:bodyPr/>
        <a:lstStyle/>
        <a:p>
          <a:pPr algn="ctr"/>
          <a:endParaRPr lang="it-IT"/>
        </a:p>
      </dgm:t>
    </dgm:pt>
    <dgm:pt modelId="{24E81EDC-F23C-483C-A85F-89FCC8C026C9}" type="sibTrans" cxnId="{1A71FD97-BA47-4FEB-A438-CBADC9C18DB9}">
      <dgm:prSet/>
      <dgm:spPr/>
      <dgm:t>
        <a:bodyPr/>
        <a:lstStyle/>
        <a:p>
          <a:pPr algn="ctr"/>
          <a:endParaRPr lang="it-IT"/>
        </a:p>
      </dgm:t>
    </dgm:pt>
    <dgm:pt modelId="{F0BDDEBF-1829-934F-BF4A-E7AE7E5272F9}" type="pres">
      <dgm:prSet presAssocID="{B8205641-F13F-D845-BC82-7900DFE983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B0EC216F-077D-1D41-817B-596F7315F268}" type="pres">
      <dgm:prSet presAssocID="{554C1B0E-51E5-794E-9172-02C8AFD7135C}" presName="root" presStyleCnt="0"/>
      <dgm:spPr/>
      <dgm:t>
        <a:bodyPr/>
        <a:lstStyle/>
        <a:p>
          <a:endParaRPr lang="it-IT"/>
        </a:p>
      </dgm:t>
    </dgm:pt>
    <dgm:pt modelId="{E1223684-C685-6548-82DA-03CC6EF30674}" type="pres">
      <dgm:prSet presAssocID="{554C1B0E-51E5-794E-9172-02C8AFD7135C}" presName="rootComposite" presStyleCnt="0"/>
      <dgm:spPr/>
      <dgm:t>
        <a:bodyPr/>
        <a:lstStyle/>
        <a:p>
          <a:endParaRPr lang="it-IT"/>
        </a:p>
      </dgm:t>
    </dgm:pt>
    <dgm:pt modelId="{54DBE418-AC21-A14A-ABE0-2D9F7AE2EC6D}" type="pres">
      <dgm:prSet presAssocID="{554C1B0E-51E5-794E-9172-02C8AFD7135C}" presName="rootText" presStyleLbl="node1" presStyleIdx="0" presStyleCnt="3"/>
      <dgm:spPr/>
      <dgm:t>
        <a:bodyPr/>
        <a:lstStyle/>
        <a:p>
          <a:endParaRPr lang="it-IT"/>
        </a:p>
      </dgm:t>
    </dgm:pt>
    <dgm:pt modelId="{BC524A35-F23F-B047-B28F-B55A482C7957}" type="pres">
      <dgm:prSet presAssocID="{554C1B0E-51E5-794E-9172-02C8AFD7135C}" presName="rootConnector" presStyleLbl="node1" presStyleIdx="0" presStyleCnt="3"/>
      <dgm:spPr/>
      <dgm:t>
        <a:bodyPr/>
        <a:lstStyle/>
        <a:p>
          <a:endParaRPr lang="it-IT"/>
        </a:p>
      </dgm:t>
    </dgm:pt>
    <dgm:pt modelId="{3F5D47F8-C3C7-1645-965F-336B90E6D68E}" type="pres">
      <dgm:prSet presAssocID="{554C1B0E-51E5-794E-9172-02C8AFD7135C}" presName="childShape" presStyleCnt="0"/>
      <dgm:spPr/>
      <dgm:t>
        <a:bodyPr/>
        <a:lstStyle/>
        <a:p>
          <a:endParaRPr lang="it-IT"/>
        </a:p>
      </dgm:t>
    </dgm:pt>
    <dgm:pt modelId="{E45DD873-DC0E-A64E-9D99-49EB2529E8BE}" type="pres">
      <dgm:prSet presAssocID="{171CF9BF-67DE-254D-ADE8-180A37A70E9C}" presName="Name13" presStyleLbl="parChTrans1D2" presStyleIdx="0" presStyleCnt="4"/>
      <dgm:spPr/>
      <dgm:t>
        <a:bodyPr/>
        <a:lstStyle/>
        <a:p>
          <a:endParaRPr lang="it-IT"/>
        </a:p>
      </dgm:t>
    </dgm:pt>
    <dgm:pt modelId="{41F6DD10-7E3C-5C40-BCA4-42FAA486BD5D}" type="pres">
      <dgm:prSet presAssocID="{AA39BF3B-48B5-7144-B28B-CCC011FF5E36}" presName="childText" presStyleLbl="bgAcc1" presStyleIdx="0" presStyleCnt="4" custScaleY="14869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16AD24-9A1E-40D8-8975-44D117B73299}" type="pres">
      <dgm:prSet presAssocID="{CA19C24B-8A09-4CBA-88F9-420675395727}" presName="root" presStyleCnt="0"/>
      <dgm:spPr/>
      <dgm:t>
        <a:bodyPr/>
        <a:lstStyle/>
        <a:p>
          <a:endParaRPr lang="it-IT"/>
        </a:p>
      </dgm:t>
    </dgm:pt>
    <dgm:pt modelId="{A21BC308-CF55-4A10-BF01-6C38D2A073C8}" type="pres">
      <dgm:prSet presAssocID="{CA19C24B-8A09-4CBA-88F9-420675395727}" presName="rootComposite" presStyleCnt="0"/>
      <dgm:spPr/>
      <dgm:t>
        <a:bodyPr/>
        <a:lstStyle/>
        <a:p>
          <a:endParaRPr lang="it-IT"/>
        </a:p>
      </dgm:t>
    </dgm:pt>
    <dgm:pt modelId="{4B9E20E1-AD91-42E0-8F8A-8B41F01C3DF1}" type="pres">
      <dgm:prSet presAssocID="{CA19C24B-8A09-4CBA-88F9-420675395727}" presName="rootText" presStyleLbl="node1" presStyleIdx="1" presStyleCnt="3"/>
      <dgm:spPr/>
      <dgm:t>
        <a:bodyPr/>
        <a:lstStyle/>
        <a:p>
          <a:endParaRPr lang="it-IT"/>
        </a:p>
      </dgm:t>
    </dgm:pt>
    <dgm:pt modelId="{2C3B5279-3C50-4971-8162-834CE5D54D80}" type="pres">
      <dgm:prSet presAssocID="{CA19C24B-8A09-4CBA-88F9-420675395727}" presName="rootConnector" presStyleLbl="node1" presStyleIdx="1" presStyleCnt="3"/>
      <dgm:spPr/>
      <dgm:t>
        <a:bodyPr/>
        <a:lstStyle/>
        <a:p>
          <a:endParaRPr lang="it-IT"/>
        </a:p>
      </dgm:t>
    </dgm:pt>
    <dgm:pt modelId="{4A9F400A-2607-4B5C-8E0A-17D073476384}" type="pres">
      <dgm:prSet presAssocID="{CA19C24B-8A09-4CBA-88F9-420675395727}" presName="childShape" presStyleCnt="0"/>
      <dgm:spPr/>
      <dgm:t>
        <a:bodyPr/>
        <a:lstStyle/>
        <a:p>
          <a:endParaRPr lang="it-IT"/>
        </a:p>
      </dgm:t>
    </dgm:pt>
    <dgm:pt modelId="{AB4EB06D-2A9C-4625-B2B2-FF2338787912}" type="pres">
      <dgm:prSet presAssocID="{DB2D2536-BB40-435D-A750-779AA1E87650}" presName="Name13" presStyleLbl="parChTrans1D2" presStyleIdx="1" presStyleCnt="4"/>
      <dgm:spPr/>
      <dgm:t>
        <a:bodyPr/>
        <a:lstStyle/>
        <a:p>
          <a:endParaRPr lang="it-IT"/>
        </a:p>
      </dgm:t>
    </dgm:pt>
    <dgm:pt modelId="{B9ED2016-98E6-4CE2-AC3E-D4DAC0D20D1E}" type="pres">
      <dgm:prSet presAssocID="{0C4AF3C5-31FF-4A0F-B012-B14D67FA40F4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624C78-D311-453E-9024-54F6C2C6C8ED}" type="pres">
      <dgm:prSet presAssocID="{2A6697EE-F8BC-4408-8AE5-3E285CDFB91B}" presName="Name13" presStyleLbl="parChTrans1D2" presStyleIdx="2" presStyleCnt="4"/>
      <dgm:spPr/>
      <dgm:t>
        <a:bodyPr/>
        <a:lstStyle/>
        <a:p>
          <a:endParaRPr lang="it-IT"/>
        </a:p>
      </dgm:t>
    </dgm:pt>
    <dgm:pt modelId="{2842C966-6BC5-4BC6-97D0-A15FA8DFD797}" type="pres">
      <dgm:prSet presAssocID="{578403A5-7EBF-46A9-AB15-9A703EF22A7A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07A6BF-4D20-894E-A303-DC5D9F0BE54F}" type="pres">
      <dgm:prSet presAssocID="{27B37E48-96E4-AA4C-96CE-D055202A5F7C}" presName="root" presStyleCnt="0"/>
      <dgm:spPr/>
      <dgm:t>
        <a:bodyPr/>
        <a:lstStyle/>
        <a:p>
          <a:endParaRPr lang="it-IT"/>
        </a:p>
      </dgm:t>
    </dgm:pt>
    <dgm:pt modelId="{FF86D34B-1275-8749-B3C5-6983491BEB34}" type="pres">
      <dgm:prSet presAssocID="{27B37E48-96E4-AA4C-96CE-D055202A5F7C}" presName="rootComposite" presStyleCnt="0"/>
      <dgm:spPr/>
      <dgm:t>
        <a:bodyPr/>
        <a:lstStyle/>
        <a:p>
          <a:endParaRPr lang="it-IT"/>
        </a:p>
      </dgm:t>
    </dgm:pt>
    <dgm:pt modelId="{2E053595-CB37-AF41-8180-46A127D4B108}" type="pres">
      <dgm:prSet presAssocID="{27B37E48-96E4-AA4C-96CE-D055202A5F7C}" presName="rootText" presStyleLbl="node1" presStyleIdx="2" presStyleCnt="3" custLinFactNeighborX="-5775" custLinFactNeighborY="-1444"/>
      <dgm:spPr/>
      <dgm:t>
        <a:bodyPr/>
        <a:lstStyle/>
        <a:p>
          <a:endParaRPr lang="it-IT"/>
        </a:p>
      </dgm:t>
    </dgm:pt>
    <dgm:pt modelId="{AABD5E95-2407-1848-8295-29D1F72D2458}" type="pres">
      <dgm:prSet presAssocID="{27B37E48-96E4-AA4C-96CE-D055202A5F7C}" presName="rootConnector" presStyleLbl="node1" presStyleIdx="2" presStyleCnt="3"/>
      <dgm:spPr/>
      <dgm:t>
        <a:bodyPr/>
        <a:lstStyle/>
        <a:p>
          <a:endParaRPr lang="it-IT"/>
        </a:p>
      </dgm:t>
    </dgm:pt>
    <dgm:pt modelId="{09EBB0FA-2915-5647-966D-787EFF31173C}" type="pres">
      <dgm:prSet presAssocID="{27B37E48-96E4-AA4C-96CE-D055202A5F7C}" presName="childShape" presStyleCnt="0"/>
      <dgm:spPr/>
      <dgm:t>
        <a:bodyPr/>
        <a:lstStyle/>
        <a:p>
          <a:endParaRPr lang="it-IT"/>
        </a:p>
      </dgm:t>
    </dgm:pt>
    <dgm:pt modelId="{7A754CEE-1CD4-4E41-B9A3-40399720A87B}" type="pres">
      <dgm:prSet presAssocID="{CD5FE99B-11D9-E146-9086-ECE8DD196272}" presName="Name13" presStyleLbl="parChTrans1D2" presStyleIdx="3" presStyleCnt="4"/>
      <dgm:spPr/>
      <dgm:t>
        <a:bodyPr/>
        <a:lstStyle/>
        <a:p>
          <a:endParaRPr lang="it-IT"/>
        </a:p>
      </dgm:t>
    </dgm:pt>
    <dgm:pt modelId="{45591A71-BC84-AF42-AEAA-A0C504AB673B}" type="pres">
      <dgm:prSet presAssocID="{31C99F6D-7326-184C-94B2-3023593089C7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609F95D-8911-448E-95E6-048A579187C6}" type="presOf" srcId="{B8205641-F13F-D845-BC82-7900DFE983AE}" destId="{F0BDDEBF-1829-934F-BF4A-E7AE7E5272F9}" srcOrd="0" destOrd="0" presId="urn:microsoft.com/office/officeart/2005/8/layout/hierarchy3"/>
    <dgm:cxn modelId="{EC60F62F-9672-4ED5-A102-A2F10663D07A}" type="presOf" srcId="{578403A5-7EBF-46A9-AB15-9A703EF22A7A}" destId="{2842C966-6BC5-4BC6-97D0-A15FA8DFD797}" srcOrd="0" destOrd="0" presId="urn:microsoft.com/office/officeart/2005/8/layout/hierarchy3"/>
    <dgm:cxn modelId="{E68702A1-D151-5E4B-8033-57270B292031}" srcId="{554C1B0E-51E5-794E-9172-02C8AFD7135C}" destId="{AA39BF3B-48B5-7144-B28B-CCC011FF5E36}" srcOrd="0" destOrd="0" parTransId="{171CF9BF-67DE-254D-ADE8-180A37A70E9C}" sibTransId="{3520F1E6-CE4C-7145-B0F1-5694D9469E2F}"/>
    <dgm:cxn modelId="{4FBD814C-447F-4E64-992A-7962F98763CA}" type="presOf" srcId="{27B37E48-96E4-AA4C-96CE-D055202A5F7C}" destId="{2E053595-CB37-AF41-8180-46A127D4B108}" srcOrd="0" destOrd="0" presId="urn:microsoft.com/office/officeart/2005/8/layout/hierarchy3"/>
    <dgm:cxn modelId="{83FFA61C-4E19-4A01-A35E-CCDFCB433B06}" srcId="{CA19C24B-8A09-4CBA-88F9-420675395727}" destId="{0C4AF3C5-31FF-4A0F-B012-B14D67FA40F4}" srcOrd="0" destOrd="0" parTransId="{DB2D2536-BB40-435D-A750-779AA1E87650}" sibTransId="{B847B370-1F74-48EF-ACB1-11B7FC1F0C27}"/>
    <dgm:cxn modelId="{E902D379-A8FC-4C7F-8C8E-1C1814FFC013}" type="presOf" srcId="{CA19C24B-8A09-4CBA-88F9-420675395727}" destId="{2C3B5279-3C50-4971-8162-834CE5D54D80}" srcOrd="1" destOrd="0" presId="urn:microsoft.com/office/officeart/2005/8/layout/hierarchy3"/>
    <dgm:cxn modelId="{D164884E-4C68-4821-8662-023064A4539A}" type="presOf" srcId="{31C99F6D-7326-184C-94B2-3023593089C7}" destId="{45591A71-BC84-AF42-AEAA-A0C504AB673B}" srcOrd="0" destOrd="0" presId="urn:microsoft.com/office/officeart/2005/8/layout/hierarchy3"/>
    <dgm:cxn modelId="{FBA254A3-7A57-43AC-952B-677C669B9F40}" type="presOf" srcId="{554C1B0E-51E5-794E-9172-02C8AFD7135C}" destId="{BC524A35-F23F-B047-B28F-B55A482C7957}" srcOrd="1" destOrd="0" presId="urn:microsoft.com/office/officeart/2005/8/layout/hierarchy3"/>
    <dgm:cxn modelId="{3184B2B8-E2AE-4220-ABA7-2603C5431D64}" type="presOf" srcId="{AA39BF3B-48B5-7144-B28B-CCC011FF5E36}" destId="{41F6DD10-7E3C-5C40-BCA4-42FAA486BD5D}" srcOrd="0" destOrd="0" presId="urn:microsoft.com/office/officeart/2005/8/layout/hierarchy3"/>
    <dgm:cxn modelId="{83383496-EA29-42FF-AD1C-EF3ADC3AA2FD}" type="presOf" srcId="{554C1B0E-51E5-794E-9172-02C8AFD7135C}" destId="{54DBE418-AC21-A14A-ABE0-2D9F7AE2EC6D}" srcOrd="0" destOrd="0" presId="urn:microsoft.com/office/officeart/2005/8/layout/hierarchy3"/>
    <dgm:cxn modelId="{30255B8C-B03A-491E-993F-8EFE41E358E6}" type="presOf" srcId="{171CF9BF-67DE-254D-ADE8-180A37A70E9C}" destId="{E45DD873-DC0E-A64E-9D99-49EB2529E8BE}" srcOrd="0" destOrd="0" presId="urn:microsoft.com/office/officeart/2005/8/layout/hierarchy3"/>
    <dgm:cxn modelId="{E1C1AFFC-26BC-4D69-A23D-860A83AF8AB1}" srcId="{B8205641-F13F-D845-BC82-7900DFE983AE}" destId="{CA19C24B-8A09-4CBA-88F9-420675395727}" srcOrd="1" destOrd="0" parTransId="{59513AE1-10FE-43F1-8FEA-ADDCAEF58F4A}" sibTransId="{AC979AD4-3A2E-46B4-8CCB-C550281FAE0C}"/>
    <dgm:cxn modelId="{E2C9AC1B-C586-F045-8F09-C222F2F9AD67}" srcId="{27B37E48-96E4-AA4C-96CE-D055202A5F7C}" destId="{31C99F6D-7326-184C-94B2-3023593089C7}" srcOrd="0" destOrd="0" parTransId="{CD5FE99B-11D9-E146-9086-ECE8DD196272}" sibTransId="{5BCAD3B7-5B3C-E642-84DC-40CAE2DEC4EC}"/>
    <dgm:cxn modelId="{FDC50720-000C-42CF-9508-DA5BEEDC2574}" type="presOf" srcId="{DB2D2536-BB40-435D-A750-779AA1E87650}" destId="{AB4EB06D-2A9C-4625-B2B2-FF2338787912}" srcOrd="0" destOrd="0" presId="urn:microsoft.com/office/officeart/2005/8/layout/hierarchy3"/>
    <dgm:cxn modelId="{16C33CFA-E6B5-4CD1-9660-8EF9BA0C9303}" type="presOf" srcId="{27B37E48-96E4-AA4C-96CE-D055202A5F7C}" destId="{AABD5E95-2407-1848-8295-29D1F72D2458}" srcOrd="1" destOrd="0" presId="urn:microsoft.com/office/officeart/2005/8/layout/hierarchy3"/>
    <dgm:cxn modelId="{66A9914B-94F0-4909-BF87-D335A781E066}" type="presOf" srcId="{CA19C24B-8A09-4CBA-88F9-420675395727}" destId="{4B9E20E1-AD91-42E0-8F8A-8B41F01C3DF1}" srcOrd="0" destOrd="0" presId="urn:microsoft.com/office/officeart/2005/8/layout/hierarchy3"/>
    <dgm:cxn modelId="{1A71FD97-BA47-4FEB-A438-CBADC9C18DB9}" srcId="{CA19C24B-8A09-4CBA-88F9-420675395727}" destId="{578403A5-7EBF-46A9-AB15-9A703EF22A7A}" srcOrd="1" destOrd="0" parTransId="{2A6697EE-F8BC-4408-8AE5-3E285CDFB91B}" sibTransId="{24E81EDC-F23C-483C-A85F-89FCC8C026C9}"/>
    <dgm:cxn modelId="{2208B06D-3178-334F-9567-F997508E7603}" srcId="{B8205641-F13F-D845-BC82-7900DFE983AE}" destId="{27B37E48-96E4-AA4C-96CE-D055202A5F7C}" srcOrd="2" destOrd="0" parTransId="{FB810F22-2214-404E-937F-8D2EDF06F0B3}" sibTransId="{E4D4A5AB-C5DE-DB4D-85B6-2EFBCC813207}"/>
    <dgm:cxn modelId="{90973109-1A9B-43CF-9784-41D33B01B9BF}" type="presOf" srcId="{2A6697EE-F8BC-4408-8AE5-3E285CDFB91B}" destId="{62624C78-D311-453E-9024-54F6C2C6C8ED}" srcOrd="0" destOrd="0" presId="urn:microsoft.com/office/officeart/2005/8/layout/hierarchy3"/>
    <dgm:cxn modelId="{27E4955A-D791-2D4D-B596-1BC9FD60C0B6}" srcId="{B8205641-F13F-D845-BC82-7900DFE983AE}" destId="{554C1B0E-51E5-794E-9172-02C8AFD7135C}" srcOrd="0" destOrd="0" parTransId="{20DC54B1-0DEF-5A43-9D9C-7356938D3DBB}" sibTransId="{211DE925-EDA4-EA4C-A0AA-7B83F16A8DB3}"/>
    <dgm:cxn modelId="{7B917B83-CFE2-4897-9B7E-7B83A28C99F0}" type="presOf" srcId="{0C4AF3C5-31FF-4A0F-B012-B14D67FA40F4}" destId="{B9ED2016-98E6-4CE2-AC3E-D4DAC0D20D1E}" srcOrd="0" destOrd="0" presId="urn:microsoft.com/office/officeart/2005/8/layout/hierarchy3"/>
    <dgm:cxn modelId="{BC710439-A2A4-412C-84B2-B5739AD1BF3F}" type="presOf" srcId="{CD5FE99B-11D9-E146-9086-ECE8DD196272}" destId="{7A754CEE-1CD4-4E41-B9A3-40399720A87B}" srcOrd="0" destOrd="0" presId="urn:microsoft.com/office/officeart/2005/8/layout/hierarchy3"/>
    <dgm:cxn modelId="{FD227EB6-D743-435D-BB15-02074B5FB430}" type="presParOf" srcId="{F0BDDEBF-1829-934F-BF4A-E7AE7E5272F9}" destId="{B0EC216F-077D-1D41-817B-596F7315F268}" srcOrd="0" destOrd="0" presId="urn:microsoft.com/office/officeart/2005/8/layout/hierarchy3"/>
    <dgm:cxn modelId="{93222273-6D76-407D-A8B1-A8444EED5832}" type="presParOf" srcId="{B0EC216F-077D-1D41-817B-596F7315F268}" destId="{E1223684-C685-6548-82DA-03CC6EF30674}" srcOrd="0" destOrd="0" presId="urn:microsoft.com/office/officeart/2005/8/layout/hierarchy3"/>
    <dgm:cxn modelId="{07B5738C-6BF6-423D-A041-B1DD6FEAC1AD}" type="presParOf" srcId="{E1223684-C685-6548-82DA-03CC6EF30674}" destId="{54DBE418-AC21-A14A-ABE0-2D9F7AE2EC6D}" srcOrd="0" destOrd="0" presId="urn:microsoft.com/office/officeart/2005/8/layout/hierarchy3"/>
    <dgm:cxn modelId="{E0DB0D98-E3C8-45A8-A17E-6DDE3A9FE735}" type="presParOf" srcId="{E1223684-C685-6548-82DA-03CC6EF30674}" destId="{BC524A35-F23F-B047-B28F-B55A482C7957}" srcOrd="1" destOrd="0" presId="urn:microsoft.com/office/officeart/2005/8/layout/hierarchy3"/>
    <dgm:cxn modelId="{A4B8EB5B-F874-4779-8EA8-49D2358529EB}" type="presParOf" srcId="{B0EC216F-077D-1D41-817B-596F7315F268}" destId="{3F5D47F8-C3C7-1645-965F-336B90E6D68E}" srcOrd="1" destOrd="0" presId="urn:microsoft.com/office/officeart/2005/8/layout/hierarchy3"/>
    <dgm:cxn modelId="{A5E12390-3115-4FE3-A537-B7ED0DB6BB81}" type="presParOf" srcId="{3F5D47F8-C3C7-1645-965F-336B90E6D68E}" destId="{E45DD873-DC0E-A64E-9D99-49EB2529E8BE}" srcOrd="0" destOrd="0" presId="urn:microsoft.com/office/officeart/2005/8/layout/hierarchy3"/>
    <dgm:cxn modelId="{9BAFC5B8-32B4-4B67-A6D2-8DFBACAE4C59}" type="presParOf" srcId="{3F5D47F8-C3C7-1645-965F-336B90E6D68E}" destId="{41F6DD10-7E3C-5C40-BCA4-42FAA486BD5D}" srcOrd="1" destOrd="0" presId="urn:microsoft.com/office/officeart/2005/8/layout/hierarchy3"/>
    <dgm:cxn modelId="{481D56BA-9AC2-4C25-967E-CA1138EDA38A}" type="presParOf" srcId="{F0BDDEBF-1829-934F-BF4A-E7AE7E5272F9}" destId="{BB16AD24-9A1E-40D8-8975-44D117B73299}" srcOrd="1" destOrd="0" presId="urn:microsoft.com/office/officeart/2005/8/layout/hierarchy3"/>
    <dgm:cxn modelId="{04C913A6-0467-4C72-93A5-5046F467D426}" type="presParOf" srcId="{BB16AD24-9A1E-40D8-8975-44D117B73299}" destId="{A21BC308-CF55-4A10-BF01-6C38D2A073C8}" srcOrd="0" destOrd="0" presId="urn:microsoft.com/office/officeart/2005/8/layout/hierarchy3"/>
    <dgm:cxn modelId="{40353276-260D-489E-8CAB-7581A4C6FAD9}" type="presParOf" srcId="{A21BC308-CF55-4A10-BF01-6C38D2A073C8}" destId="{4B9E20E1-AD91-42E0-8F8A-8B41F01C3DF1}" srcOrd="0" destOrd="0" presId="urn:microsoft.com/office/officeart/2005/8/layout/hierarchy3"/>
    <dgm:cxn modelId="{6B875E5E-9AA9-44D3-8CCE-E2C040E6AD46}" type="presParOf" srcId="{A21BC308-CF55-4A10-BF01-6C38D2A073C8}" destId="{2C3B5279-3C50-4971-8162-834CE5D54D80}" srcOrd="1" destOrd="0" presId="urn:microsoft.com/office/officeart/2005/8/layout/hierarchy3"/>
    <dgm:cxn modelId="{707618D7-466D-4B66-B470-EDA46A377AE8}" type="presParOf" srcId="{BB16AD24-9A1E-40D8-8975-44D117B73299}" destId="{4A9F400A-2607-4B5C-8E0A-17D073476384}" srcOrd="1" destOrd="0" presId="urn:microsoft.com/office/officeart/2005/8/layout/hierarchy3"/>
    <dgm:cxn modelId="{B5917991-B09C-49E5-B747-6B7A3BDA5E3E}" type="presParOf" srcId="{4A9F400A-2607-4B5C-8E0A-17D073476384}" destId="{AB4EB06D-2A9C-4625-B2B2-FF2338787912}" srcOrd="0" destOrd="0" presId="urn:microsoft.com/office/officeart/2005/8/layout/hierarchy3"/>
    <dgm:cxn modelId="{159D676D-06F1-44E7-A056-B7A63E4AEC8C}" type="presParOf" srcId="{4A9F400A-2607-4B5C-8E0A-17D073476384}" destId="{B9ED2016-98E6-4CE2-AC3E-D4DAC0D20D1E}" srcOrd="1" destOrd="0" presId="urn:microsoft.com/office/officeart/2005/8/layout/hierarchy3"/>
    <dgm:cxn modelId="{D26B2987-FA6A-45BA-88E4-DFA02D2489D1}" type="presParOf" srcId="{4A9F400A-2607-4B5C-8E0A-17D073476384}" destId="{62624C78-D311-453E-9024-54F6C2C6C8ED}" srcOrd="2" destOrd="0" presId="urn:microsoft.com/office/officeart/2005/8/layout/hierarchy3"/>
    <dgm:cxn modelId="{24970A16-499F-40F7-A918-A16D2ECCBE06}" type="presParOf" srcId="{4A9F400A-2607-4B5C-8E0A-17D073476384}" destId="{2842C966-6BC5-4BC6-97D0-A15FA8DFD797}" srcOrd="3" destOrd="0" presId="urn:microsoft.com/office/officeart/2005/8/layout/hierarchy3"/>
    <dgm:cxn modelId="{398EB078-BAB5-401C-977E-2289A63499EC}" type="presParOf" srcId="{F0BDDEBF-1829-934F-BF4A-E7AE7E5272F9}" destId="{AB07A6BF-4D20-894E-A303-DC5D9F0BE54F}" srcOrd="2" destOrd="0" presId="urn:microsoft.com/office/officeart/2005/8/layout/hierarchy3"/>
    <dgm:cxn modelId="{AD81B29F-0B36-4632-9906-823AF173620D}" type="presParOf" srcId="{AB07A6BF-4D20-894E-A303-DC5D9F0BE54F}" destId="{FF86D34B-1275-8749-B3C5-6983491BEB34}" srcOrd="0" destOrd="0" presId="urn:microsoft.com/office/officeart/2005/8/layout/hierarchy3"/>
    <dgm:cxn modelId="{386F3234-8FF3-4C15-A72E-11B9A665E27C}" type="presParOf" srcId="{FF86D34B-1275-8749-B3C5-6983491BEB34}" destId="{2E053595-CB37-AF41-8180-46A127D4B108}" srcOrd="0" destOrd="0" presId="urn:microsoft.com/office/officeart/2005/8/layout/hierarchy3"/>
    <dgm:cxn modelId="{FE77F36D-94D2-4CCC-AB9B-682C541AA440}" type="presParOf" srcId="{FF86D34B-1275-8749-B3C5-6983491BEB34}" destId="{AABD5E95-2407-1848-8295-29D1F72D2458}" srcOrd="1" destOrd="0" presId="urn:microsoft.com/office/officeart/2005/8/layout/hierarchy3"/>
    <dgm:cxn modelId="{3CDDCB99-D259-4078-85BF-C15E24881EAE}" type="presParOf" srcId="{AB07A6BF-4D20-894E-A303-DC5D9F0BE54F}" destId="{09EBB0FA-2915-5647-966D-787EFF31173C}" srcOrd="1" destOrd="0" presId="urn:microsoft.com/office/officeart/2005/8/layout/hierarchy3"/>
    <dgm:cxn modelId="{E158BA56-54A9-4A92-9EC2-F407B762E6D4}" type="presParOf" srcId="{09EBB0FA-2915-5647-966D-787EFF31173C}" destId="{7A754CEE-1CD4-4E41-B9A3-40399720A87B}" srcOrd="0" destOrd="0" presId="urn:microsoft.com/office/officeart/2005/8/layout/hierarchy3"/>
    <dgm:cxn modelId="{CD20D11A-4BC6-4CAF-80A6-CC86223A1061}" type="presParOf" srcId="{09EBB0FA-2915-5647-966D-787EFF31173C}" destId="{45591A71-BC84-AF42-AEAA-A0C504AB673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7A9471-A88F-4F7C-A3A9-32ED96B89C58}" type="doc">
      <dgm:prSet loTypeId="urn:microsoft.com/office/officeart/2005/8/layout/arrow2" loCatId="process" qsTypeId="urn:microsoft.com/office/officeart/2005/8/quickstyle/3d3" qsCatId="3D" csTypeId="urn:microsoft.com/office/officeart/2005/8/colors/accent1_1" csCatId="accent1" phldr="1"/>
      <dgm:spPr/>
    </dgm:pt>
    <dgm:pt modelId="{34D83484-46F3-4A06-9B9B-B0F989B73E52}">
      <dgm:prSet phldrT="[Testo]"/>
      <dgm:spPr/>
      <dgm:t>
        <a:bodyPr/>
        <a:lstStyle/>
        <a:p>
          <a:r>
            <a:rPr lang="it-IT" dirty="0" smtClean="0"/>
            <a:t>150.000 euro </a:t>
          </a:r>
        </a:p>
        <a:p>
          <a:r>
            <a:rPr lang="it-IT" dirty="0" smtClean="0"/>
            <a:t>3 </a:t>
          </a:r>
          <a:r>
            <a:rPr lang="it-IT" dirty="0" err="1" smtClean="0"/>
            <a:t>empl</a:t>
          </a:r>
          <a:r>
            <a:rPr lang="it-IT" dirty="0" smtClean="0"/>
            <a:t>.</a:t>
          </a:r>
        </a:p>
        <a:p>
          <a:endParaRPr lang="it-IT" dirty="0"/>
        </a:p>
      </dgm:t>
    </dgm:pt>
    <dgm:pt modelId="{9C0834F3-209F-476A-A85C-0533A010665E}" type="parTrans" cxnId="{8858B3F5-B8D9-45EC-B9F5-FA0A9E8AD705}">
      <dgm:prSet/>
      <dgm:spPr/>
      <dgm:t>
        <a:bodyPr/>
        <a:lstStyle/>
        <a:p>
          <a:endParaRPr lang="it-IT"/>
        </a:p>
      </dgm:t>
    </dgm:pt>
    <dgm:pt modelId="{6879D6B0-1545-4FCE-9444-766051A5E9A8}" type="sibTrans" cxnId="{8858B3F5-B8D9-45EC-B9F5-FA0A9E8AD705}">
      <dgm:prSet/>
      <dgm:spPr/>
      <dgm:t>
        <a:bodyPr/>
        <a:lstStyle/>
        <a:p>
          <a:endParaRPr lang="it-IT"/>
        </a:p>
      </dgm:t>
    </dgm:pt>
    <dgm:pt modelId="{AFC4D6A3-351E-4499-A361-6203A74DAF36}">
      <dgm:prSet phldrT="[Testo]"/>
      <dgm:spPr/>
      <dgm:t>
        <a:bodyPr/>
        <a:lstStyle/>
        <a:p>
          <a:r>
            <a:rPr lang="it-IT" dirty="0" smtClean="0"/>
            <a:t>1.000.000 euro</a:t>
          </a:r>
        </a:p>
        <a:p>
          <a:r>
            <a:rPr lang="it-IT" dirty="0" smtClean="0"/>
            <a:t>10 </a:t>
          </a:r>
          <a:r>
            <a:rPr lang="it-IT" dirty="0" err="1" smtClean="0"/>
            <a:t>empl</a:t>
          </a:r>
          <a:r>
            <a:rPr lang="it-IT" dirty="0" smtClean="0"/>
            <a:t>.</a:t>
          </a:r>
          <a:endParaRPr lang="it-IT" dirty="0"/>
        </a:p>
      </dgm:t>
    </dgm:pt>
    <dgm:pt modelId="{2318AF2A-75CF-4687-A339-33D728A7FAFF}" type="parTrans" cxnId="{ECF9FEA8-C4C2-4016-A395-C287EBF3CA4A}">
      <dgm:prSet/>
      <dgm:spPr/>
      <dgm:t>
        <a:bodyPr/>
        <a:lstStyle/>
        <a:p>
          <a:endParaRPr lang="it-IT"/>
        </a:p>
      </dgm:t>
    </dgm:pt>
    <dgm:pt modelId="{23AEECE6-5778-4844-A437-DE25D5A8E347}" type="sibTrans" cxnId="{ECF9FEA8-C4C2-4016-A395-C287EBF3CA4A}">
      <dgm:prSet/>
      <dgm:spPr/>
      <dgm:t>
        <a:bodyPr/>
        <a:lstStyle/>
        <a:p>
          <a:endParaRPr lang="it-IT"/>
        </a:p>
      </dgm:t>
    </dgm:pt>
    <dgm:pt modelId="{F8BFEB36-3053-421D-A77F-67ABCB8B8A93}">
      <dgm:prSet phldrT="[Testo]"/>
      <dgm:spPr/>
      <dgm:t>
        <a:bodyPr/>
        <a:lstStyle/>
        <a:p>
          <a:r>
            <a:rPr lang="it-IT" dirty="0" smtClean="0"/>
            <a:t>10.000.000 euro</a:t>
          </a:r>
        </a:p>
        <a:p>
          <a:r>
            <a:rPr lang="it-IT" dirty="0" smtClean="0"/>
            <a:t>50/60 </a:t>
          </a:r>
          <a:r>
            <a:rPr lang="it-IT" dirty="0" err="1" smtClean="0"/>
            <a:t>empl</a:t>
          </a:r>
          <a:r>
            <a:rPr lang="it-IT" dirty="0" smtClean="0"/>
            <a:t>.</a:t>
          </a:r>
          <a:endParaRPr lang="it-IT" dirty="0"/>
        </a:p>
      </dgm:t>
    </dgm:pt>
    <dgm:pt modelId="{7EBB1B61-A3C2-48CA-AD42-D8C469DF621A}" type="parTrans" cxnId="{05AFC7D7-C487-4DC7-B7EB-AD1FB30DECD5}">
      <dgm:prSet/>
      <dgm:spPr/>
      <dgm:t>
        <a:bodyPr/>
        <a:lstStyle/>
        <a:p>
          <a:endParaRPr lang="it-IT"/>
        </a:p>
      </dgm:t>
    </dgm:pt>
    <dgm:pt modelId="{4B8A4E72-E6E8-4C82-95F9-5D54BDFDADA9}" type="sibTrans" cxnId="{05AFC7D7-C487-4DC7-B7EB-AD1FB30DECD5}">
      <dgm:prSet/>
      <dgm:spPr/>
      <dgm:t>
        <a:bodyPr/>
        <a:lstStyle/>
        <a:p>
          <a:endParaRPr lang="it-IT"/>
        </a:p>
      </dgm:t>
    </dgm:pt>
    <dgm:pt modelId="{380D3B02-FB04-4867-9BE6-0DCDB66C7738}" type="pres">
      <dgm:prSet presAssocID="{2E7A9471-A88F-4F7C-A3A9-32ED96B89C58}" presName="arrowDiagram" presStyleCnt="0">
        <dgm:presLayoutVars>
          <dgm:chMax val="5"/>
          <dgm:dir/>
          <dgm:resizeHandles val="exact"/>
        </dgm:presLayoutVars>
      </dgm:prSet>
      <dgm:spPr/>
    </dgm:pt>
    <dgm:pt modelId="{5BC79DCC-4D11-4883-84A3-FE7A9E259B72}" type="pres">
      <dgm:prSet presAssocID="{2E7A9471-A88F-4F7C-A3A9-32ED96B89C58}" presName="arrow" presStyleLbl="bgShp" presStyleIdx="0" presStyleCnt="1"/>
      <dgm:spPr>
        <a:ln w="38100">
          <a:solidFill>
            <a:srgbClr val="FFC000"/>
          </a:solidFill>
        </a:ln>
      </dgm:spPr>
    </dgm:pt>
    <dgm:pt modelId="{F071D0FC-55BF-4ABB-B22A-C8D8D42ABE42}" type="pres">
      <dgm:prSet presAssocID="{2E7A9471-A88F-4F7C-A3A9-32ED96B89C58}" presName="arrowDiagram3" presStyleCnt="0"/>
      <dgm:spPr/>
    </dgm:pt>
    <dgm:pt modelId="{CCD9C41D-68DE-4465-BAB2-82A8B246530F}" type="pres">
      <dgm:prSet presAssocID="{34D83484-46F3-4A06-9B9B-B0F989B73E52}" presName="bullet3a" presStyleLbl="node1" presStyleIdx="0" presStyleCnt="3"/>
      <dgm:spPr/>
    </dgm:pt>
    <dgm:pt modelId="{A9906E08-D5D4-41E4-8D60-6B0379A13DCA}" type="pres">
      <dgm:prSet presAssocID="{34D83484-46F3-4A06-9B9B-B0F989B73E52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091DB3F-1C6F-40B3-93F8-5AB1911CBDC1}" type="pres">
      <dgm:prSet presAssocID="{AFC4D6A3-351E-4499-A361-6203A74DAF36}" presName="bullet3b" presStyleLbl="node1" presStyleIdx="1" presStyleCnt="3"/>
      <dgm:spPr/>
    </dgm:pt>
    <dgm:pt modelId="{8512D5BA-9855-4AFB-9A0F-D5784D0BB6F5}" type="pres">
      <dgm:prSet presAssocID="{AFC4D6A3-351E-4499-A361-6203A74DAF36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A496F5-2C2E-4E28-96D5-532AC052B230}" type="pres">
      <dgm:prSet presAssocID="{F8BFEB36-3053-421D-A77F-67ABCB8B8A93}" presName="bullet3c" presStyleLbl="node1" presStyleIdx="2" presStyleCnt="3"/>
      <dgm:spPr/>
    </dgm:pt>
    <dgm:pt modelId="{46F373F2-27FF-47ED-B6D2-568245BA4148}" type="pres">
      <dgm:prSet presAssocID="{F8BFEB36-3053-421D-A77F-67ABCB8B8A93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BD57999-7A89-467B-A187-C1C78A9B59FD}" type="presOf" srcId="{F8BFEB36-3053-421D-A77F-67ABCB8B8A93}" destId="{46F373F2-27FF-47ED-B6D2-568245BA4148}" srcOrd="0" destOrd="0" presId="urn:microsoft.com/office/officeart/2005/8/layout/arrow2"/>
    <dgm:cxn modelId="{8858B3F5-B8D9-45EC-B9F5-FA0A9E8AD705}" srcId="{2E7A9471-A88F-4F7C-A3A9-32ED96B89C58}" destId="{34D83484-46F3-4A06-9B9B-B0F989B73E52}" srcOrd="0" destOrd="0" parTransId="{9C0834F3-209F-476A-A85C-0533A010665E}" sibTransId="{6879D6B0-1545-4FCE-9444-766051A5E9A8}"/>
    <dgm:cxn modelId="{445A7A61-F847-4AF9-9DDA-02D2C36DD5A5}" type="presOf" srcId="{34D83484-46F3-4A06-9B9B-B0F989B73E52}" destId="{A9906E08-D5D4-41E4-8D60-6B0379A13DCA}" srcOrd="0" destOrd="0" presId="urn:microsoft.com/office/officeart/2005/8/layout/arrow2"/>
    <dgm:cxn modelId="{25E28C4E-86B9-451F-A093-111D5DDFB483}" type="presOf" srcId="{2E7A9471-A88F-4F7C-A3A9-32ED96B89C58}" destId="{380D3B02-FB04-4867-9BE6-0DCDB66C7738}" srcOrd="0" destOrd="0" presId="urn:microsoft.com/office/officeart/2005/8/layout/arrow2"/>
    <dgm:cxn modelId="{7949A92B-2402-42D9-B8CD-F178E6A76589}" type="presOf" srcId="{AFC4D6A3-351E-4499-A361-6203A74DAF36}" destId="{8512D5BA-9855-4AFB-9A0F-D5784D0BB6F5}" srcOrd="0" destOrd="0" presId="urn:microsoft.com/office/officeart/2005/8/layout/arrow2"/>
    <dgm:cxn modelId="{05AFC7D7-C487-4DC7-B7EB-AD1FB30DECD5}" srcId="{2E7A9471-A88F-4F7C-A3A9-32ED96B89C58}" destId="{F8BFEB36-3053-421D-A77F-67ABCB8B8A93}" srcOrd="2" destOrd="0" parTransId="{7EBB1B61-A3C2-48CA-AD42-D8C469DF621A}" sibTransId="{4B8A4E72-E6E8-4C82-95F9-5D54BDFDADA9}"/>
    <dgm:cxn modelId="{ECF9FEA8-C4C2-4016-A395-C287EBF3CA4A}" srcId="{2E7A9471-A88F-4F7C-A3A9-32ED96B89C58}" destId="{AFC4D6A3-351E-4499-A361-6203A74DAF36}" srcOrd="1" destOrd="0" parTransId="{2318AF2A-75CF-4687-A339-33D728A7FAFF}" sibTransId="{23AEECE6-5778-4844-A437-DE25D5A8E347}"/>
    <dgm:cxn modelId="{A42EDE23-712D-4D59-8054-299509EA86D4}" type="presParOf" srcId="{380D3B02-FB04-4867-9BE6-0DCDB66C7738}" destId="{5BC79DCC-4D11-4883-84A3-FE7A9E259B72}" srcOrd="0" destOrd="0" presId="urn:microsoft.com/office/officeart/2005/8/layout/arrow2"/>
    <dgm:cxn modelId="{00276768-EEFE-406A-91DF-F6C5E98AACBB}" type="presParOf" srcId="{380D3B02-FB04-4867-9BE6-0DCDB66C7738}" destId="{F071D0FC-55BF-4ABB-B22A-C8D8D42ABE42}" srcOrd="1" destOrd="0" presId="urn:microsoft.com/office/officeart/2005/8/layout/arrow2"/>
    <dgm:cxn modelId="{EA46E2CE-F14B-416F-9199-92C51043CDF1}" type="presParOf" srcId="{F071D0FC-55BF-4ABB-B22A-C8D8D42ABE42}" destId="{CCD9C41D-68DE-4465-BAB2-82A8B246530F}" srcOrd="0" destOrd="0" presId="urn:microsoft.com/office/officeart/2005/8/layout/arrow2"/>
    <dgm:cxn modelId="{7857352C-671C-40D6-8BBF-0972CD33F06E}" type="presParOf" srcId="{F071D0FC-55BF-4ABB-B22A-C8D8D42ABE42}" destId="{A9906E08-D5D4-41E4-8D60-6B0379A13DCA}" srcOrd="1" destOrd="0" presId="urn:microsoft.com/office/officeart/2005/8/layout/arrow2"/>
    <dgm:cxn modelId="{B26CA8CB-37E9-455F-B255-55279B15F7E0}" type="presParOf" srcId="{F071D0FC-55BF-4ABB-B22A-C8D8D42ABE42}" destId="{8091DB3F-1C6F-40B3-93F8-5AB1911CBDC1}" srcOrd="2" destOrd="0" presId="urn:microsoft.com/office/officeart/2005/8/layout/arrow2"/>
    <dgm:cxn modelId="{5D0E7674-CC33-4AA2-A5E8-DE650F494AE1}" type="presParOf" srcId="{F071D0FC-55BF-4ABB-B22A-C8D8D42ABE42}" destId="{8512D5BA-9855-4AFB-9A0F-D5784D0BB6F5}" srcOrd="3" destOrd="0" presId="urn:microsoft.com/office/officeart/2005/8/layout/arrow2"/>
    <dgm:cxn modelId="{FCDE38A7-D1CB-4591-94E2-ADF0B35CFCA5}" type="presParOf" srcId="{F071D0FC-55BF-4ABB-B22A-C8D8D42ABE42}" destId="{6FA496F5-2C2E-4E28-96D5-532AC052B230}" srcOrd="4" destOrd="0" presId="urn:microsoft.com/office/officeart/2005/8/layout/arrow2"/>
    <dgm:cxn modelId="{1587E422-E9C8-4320-996E-3E4B1458C11F}" type="presParOf" srcId="{F071D0FC-55BF-4ABB-B22A-C8D8D42ABE42}" destId="{46F373F2-27FF-47ED-B6D2-568245BA414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6F73A2-5E98-45E8-BB15-4D0D50E5127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DF8CF49-C52E-4A60-9F6D-A3599442FEE8}">
      <dgm:prSet phldrT="[Testo]" custT="1"/>
      <dgm:spPr/>
      <dgm:t>
        <a:bodyPr/>
        <a:lstStyle/>
        <a:p>
          <a:r>
            <a:rPr lang="it-IT" sz="1600" dirty="0" smtClean="0"/>
            <a:t>CMU, Financial </a:t>
          </a:r>
          <a:r>
            <a:rPr lang="it-IT" sz="1600" dirty="0" err="1" smtClean="0"/>
            <a:t>regulation</a:t>
          </a:r>
          <a:r>
            <a:rPr lang="it-IT" sz="1600" dirty="0" smtClean="0"/>
            <a:t> and </a:t>
          </a:r>
          <a:r>
            <a:rPr lang="it-IT" sz="1600" dirty="0" err="1" smtClean="0"/>
            <a:t>structural</a:t>
          </a:r>
          <a:r>
            <a:rPr lang="it-IT" sz="1600" dirty="0" smtClean="0"/>
            <a:t> </a:t>
          </a:r>
          <a:r>
            <a:rPr lang="it-IT" sz="1600" dirty="0" err="1" smtClean="0"/>
            <a:t>reform</a:t>
          </a:r>
          <a:endParaRPr lang="it-IT" sz="1600" dirty="0"/>
        </a:p>
      </dgm:t>
    </dgm:pt>
    <dgm:pt modelId="{A1D06662-78AF-4FA2-95E4-668DD82812C4}" type="parTrans" cxnId="{5D838B51-AB43-4FF9-ABA3-EF4D5DAC97F0}">
      <dgm:prSet/>
      <dgm:spPr/>
      <dgm:t>
        <a:bodyPr/>
        <a:lstStyle/>
        <a:p>
          <a:endParaRPr lang="it-IT"/>
        </a:p>
      </dgm:t>
    </dgm:pt>
    <dgm:pt modelId="{46EF487F-9902-4B66-B96C-382A4F0B010E}" type="sibTrans" cxnId="{5D838B51-AB43-4FF9-ABA3-EF4D5DAC97F0}">
      <dgm:prSet/>
      <dgm:spPr/>
      <dgm:t>
        <a:bodyPr/>
        <a:lstStyle/>
        <a:p>
          <a:endParaRPr lang="it-IT"/>
        </a:p>
      </dgm:t>
    </dgm:pt>
    <dgm:pt modelId="{7CCB821A-B7F9-4474-9588-DEA117548CAC}">
      <dgm:prSet phldrT="[Testo]" custT="1"/>
      <dgm:spPr/>
      <dgm:t>
        <a:bodyPr/>
        <a:lstStyle/>
        <a:p>
          <a:r>
            <a:rPr lang="it-IT" sz="1600" dirty="0" smtClean="0"/>
            <a:t>Financial </a:t>
          </a:r>
          <a:r>
            <a:rPr lang="it-IT" sz="1600" dirty="0" err="1" smtClean="0"/>
            <a:t>local</a:t>
          </a:r>
          <a:r>
            <a:rPr lang="it-IT" sz="1600" dirty="0" smtClean="0"/>
            <a:t> market promotion </a:t>
          </a:r>
          <a:r>
            <a:rPr lang="it-IT" sz="1600" dirty="0" err="1" smtClean="0"/>
            <a:t>stability</a:t>
          </a:r>
          <a:r>
            <a:rPr lang="it-IT" sz="1600" dirty="0" smtClean="0"/>
            <a:t>  and </a:t>
          </a:r>
          <a:r>
            <a:rPr lang="it-IT" sz="1600" dirty="0" err="1" smtClean="0"/>
            <a:t>growth</a:t>
          </a:r>
          <a:endParaRPr lang="it-IT" sz="1600" dirty="0"/>
        </a:p>
      </dgm:t>
    </dgm:pt>
    <dgm:pt modelId="{E7A10698-B0A1-4390-8D21-509D1E589005}" type="parTrans" cxnId="{EE95E404-350C-40ED-BEC9-5072E5B2DE0E}">
      <dgm:prSet/>
      <dgm:spPr/>
      <dgm:t>
        <a:bodyPr/>
        <a:lstStyle/>
        <a:p>
          <a:endParaRPr lang="it-IT"/>
        </a:p>
      </dgm:t>
    </dgm:pt>
    <dgm:pt modelId="{1AE08110-7E2E-4E53-B083-B2EF554F8E93}" type="sibTrans" cxnId="{EE95E404-350C-40ED-BEC9-5072E5B2DE0E}">
      <dgm:prSet/>
      <dgm:spPr/>
      <dgm:t>
        <a:bodyPr/>
        <a:lstStyle/>
        <a:p>
          <a:endParaRPr lang="it-IT"/>
        </a:p>
      </dgm:t>
    </dgm:pt>
    <dgm:pt modelId="{FF4F3BC7-494C-4C5E-9AE5-0A92B41A4F1A}">
      <dgm:prSet phldrT="[Testo]" custT="1"/>
      <dgm:spPr/>
      <dgm:t>
        <a:bodyPr/>
        <a:lstStyle/>
        <a:p>
          <a:r>
            <a:rPr lang="it-IT" sz="1600" dirty="0" smtClean="0"/>
            <a:t>Data </a:t>
          </a:r>
          <a:r>
            <a:rPr lang="it-IT" sz="1600" dirty="0" err="1" smtClean="0"/>
            <a:t>protection</a:t>
          </a:r>
          <a:r>
            <a:rPr lang="it-IT" sz="1600" dirty="0" smtClean="0"/>
            <a:t> and </a:t>
          </a:r>
          <a:r>
            <a:rPr lang="it-IT" sz="1600" dirty="0" err="1" smtClean="0"/>
            <a:t>digitalization</a:t>
          </a:r>
          <a:endParaRPr lang="it-IT" sz="1600" dirty="0"/>
        </a:p>
      </dgm:t>
    </dgm:pt>
    <dgm:pt modelId="{510370B2-DF38-4810-9046-099A5D046C5D}" type="parTrans" cxnId="{8B5DFD43-0825-4D24-8066-DB1EF1657336}">
      <dgm:prSet/>
      <dgm:spPr/>
      <dgm:t>
        <a:bodyPr/>
        <a:lstStyle/>
        <a:p>
          <a:endParaRPr lang="it-IT"/>
        </a:p>
      </dgm:t>
    </dgm:pt>
    <dgm:pt modelId="{2B5FA667-94D1-46C6-BCF6-9A16D30D673D}" type="sibTrans" cxnId="{8B5DFD43-0825-4D24-8066-DB1EF1657336}">
      <dgm:prSet/>
      <dgm:spPr/>
      <dgm:t>
        <a:bodyPr/>
        <a:lstStyle/>
        <a:p>
          <a:endParaRPr lang="it-IT"/>
        </a:p>
      </dgm:t>
    </dgm:pt>
    <dgm:pt modelId="{E6687523-8720-45AB-BA9A-7D7039168DA3}">
      <dgm:prSet phldrT="[Testo]" custT="1"/>
      <dgm:spPr/>
      <dgm:t>
        <a:bodyPr/>
        <a:lstStyle/>
        <a:p>
          <a:r>
            <a:rPr lang="it-IT" sz="1600" smtClean="0"/>
            <a:t>Int.  </a:t>
          </a:r>
          <a:r>
            <a:rPr lang="it-IT" sz="1600" dirty="0" smtClean="0"/>
            <a:t>relations</a:t>
          </a:r>
          <a:endParaRPr lang="it-IT" sz="1600" dirty="0"/>
        </a:p>
      </dgm:t>
    </dgm:pt>
    <dgm:pt modelId="{BAFB47EF-F00A-424D-8A3F-34F16AC439B7}" type="parTrans" cxnId="{E13B5356-B418-4D6E-9159-32EF87095253}">
      <dgm:prSet/>
      <dgm:spPr/>
      <dgm:t>
        <a:bodyPr/>
        <a:lstStyle/>
        <a:p>
          <a:endParaRPr lang="it-IT"/>
        </a:p>
      </dgm:t>
    </dgm:pt>
    <dgm:pt modelId="{7E64364E-25F2-413A-BD0F-C3D18270598F}" type="sibTrans" cxnId="{E13B5356-B418-4D6E-9159-32EF87095253}">
      <dgm:prSet/>
      <dgm:spPr/>
      <dgm:t>
        <a:bodyPr/>
        <a:lstStyle/>
        <a:p>
          <a:endParaRPr lang="it-IT"/>
        </a:p>
      </dgm:t>
    </dgm:pt>
    <dgm:pt modelId="{0B680310-C193-4247-AAC5-EF2DA87B405E}" type="pres">
      <dgm:prSet presAssocID="{3A6F73A2-5E98-45E8-BB15-4D0D50E5127F}" presName="compositeShape" presStyleCnt="0">
        <dgm:presLayoutVars>
          <dgm:chMax val="7"/>
          <dgm:dir/>
          <dgm:resizeHandles val="exact"/>
        </dgm:presLayoutVars>
      </dgm:prSet>
      <dgm:spPr/>
    </dgm:pt>
    <dgm:pt modelId="{829ADCB4-402E-44CC-A856-8F012D7AB703}" type="pres">
      <dgm:prSet presAssocID="{8DF8CF49-C52E-4A60-9F6D-A3599442FEE8}" presName="circ1" presStyleLbl="vennNode1" presStyleIdx="0" presStyleCnt="4"/>
      <dgm:spPr/>
      <dgm:t>
        <a:bodyPr/>
        <a:lstStyle/>
        <a:p>
          <a:endParaRPr lang="it-IT"/>
        </a:p>
      </dgm:t>
    </dgm:pt>
    <dgm:pt modelId="{F7230917-B910-4811-A9C5-FCD169A1EB53}" type="pres">
      <dgm:prSet presAssocID="{8DF8CF49-C52E-4A60-9F6D-A3599442FEE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579BBF-BB3F-4D69-B3EC-BDB57A143D6C}" type="pres">
      <dgm:prSet presAssocID="{7CCB821A-B7F9-4474-9588-DEA117548CAC}" presName="circ2" presStyleLbl="vennNode1" presStyleIdx="1" presStyleCnt="4"/>
      <dgm:spPr/>
      <dgm:t>
        <a:bodyPr/>
        <a:lstStyle/>
        <a:p>
          <a:endParaRPr lang="it-IT"/>
        </a:p>
      </dgm:t>
    </dgm:pt>
    <dgm:pt modelId="{63428098-8ED2-4631-B4D5-F90D6F41A07A}" type="pres">
      <dgm:prSet presAssocID="{7CCB821A-B7F9-4474-9588-DEA117548CA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1CD175-785D-466F-9F45-E588AD8C1164}" type="pres">
      <dgm:prSet presAssocID="{FF4F3BC7-494C-4C5E-9AE5-0A92B41A4F1A}" presName="circ3" presStyleLbl="vennNode1" presStyleIdx="2" presStyleCnt="4"/>
      <dgm:spPr/>
      <dgm:t>
        <a:bodyPr/>
        <a:lstStyle/>
        <a:p>
          <a:endParaRPr lang="it-IT"/>
        </a:p>
      </dgm:t>
    </dgm:pt>
    <dgm:pt modelId="{A5FDB074-4B72-4568-9A6A-D15BBBF2827F}" type="pres">
      <dgm:prSet presAssocID="{FF4F3BC7-494C-4C5E-9AE5-0A92B41A4F1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E56B62-14C7-4C82-926C-680F7CCBA22A}" type="pres">
      <dgm:prSet presAssocID="{E6687523-8720-45AB-BA9A-7D7039168DA3}" presName="circ4" presStyleLbl="vennNode1" presStyleIdx="3" presStyleCnt="4"/>
      <dgm:spPr/>
      <dgm:t>
        <a:bodyPr/>
        <a:lstStyle/>
        <a:p>
          <a:endParaRPr lang="it-IT"/>
        </a:p>
      </dgm:t>
    </dgm:pt>
    <dgm:pt modelId="{707E6605-76DB-48B5-B2B4-BE7CADD22851}" type="pres">
      <dgm:prSet presAssocID="{E6687523-8720-45AB-BA9A-7D7039168DA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598ADF4-4A3C-456A-8452-5B778DD8FEFF}" type="presOf" srcId="{8DF8CF49-C52E-4A60-9F6D-A3599442FEE8}" destId="{F7230917-B910-4811-A9C5-FCD169A1EB53}" srcOrd="0" destOrd="0" presId="urn:microsoft.com/office/officeart/2005/8/layout/venn1"/>
    <dgm:cxn modelId="{2C8FFAB4-1E3E-4642-B496-26B1717EF655}" type="presOf" srcId="{FF4F3BC7-494C-4C5E-9AE5-0A92B41A4F1A}" destId="{A5FDB074-4B72-4568-9A6A-D15BBBF2827F}" srcOrd="0" destOrd="0" presId="urn:microsoft.com/office/officeart/2005/8/layout/venn1"/>
    <dgm:cxn modelId="{9BEA401C-E7D9-4D60-9150-731B413794F4}" type="presOf" srcId="{3A6F73A2-5E98-45E8-BB15-4D0D50E5127F}" destId="{0B680310-C193-4247-AAC5-EF2DA87B405E}" srcOrd="0" destOrd="0" presId="urn:microsoft.com/office/officeart/2005/8/layout/venn1"/>
    <dgm:cxn modelId="{5D838B51-AB43-4FF9-ABA3-EF4D5DAC97F0}" srcId="{3A6F73A2-5E98-45E8-BB15-4D0D50E5127F}" destId="{8DF8CF49-C52E-4A60-9F6D-A3599442FEE8}" srcOrd="0" destOrd="0" parTransId="{A1D06662-78AF-4FA2-95E4-668DD82812C4}" sibTransId="{46EF487F-9902-4B66-B96C-382A4F0B010E}"/>
    <dgm:cxn modelId="{B8FAC91B-B41C-43CA-A3D7-E3B8B086D455}" type="presOf" srcId="{8DF8CF49-C52E-4A60-9F6D-A3599442FEE8}" destId="{829ADCB4-402E-44CC-A856-8F012D7AB703}" srcOrd="1" destOrd="0" presId="urn:microsoft.com/office/officeart/2005/8/layout/venn1"/>
    <dgm:cxn modelId="{ED940566-53E4-48A4-81E3-672E0172FDE2}" type="presOf" srcId="{7CCB821A-B7F9-4474-9588-DEA117548CAC}" destId="{C1579BBF-BB3F-4D69-B3EC-BDB57A143D6C}" srcOrd="1" destOrd="0" presId="urn:microsoft.com/office/officeart/2005/8/layout/venn1"/>
    <dgm:cxn modelId="{8B5DFD43-0825-4D24-8066-DB1EF1657336}" srcId="{3A6F73A2-5E98-45E8-BB15-4D0D50E5127F}" destId="{FF4F3BC7-494C-4C5E-9AE5-0A92B41A4F1A}" srcOrd="2" destOrd="0" parTransId="{510370B2-DF38-4810-9046-099A5D046C5D}" sibTransId="{2B5FA667-94D1-46C6-BCF6-9A16D30D673D}"/>
    <dgm:cxn modelId="{ECA50281-AE37-4469-A259-D293E04E5E9E}" type="presOf" srcId="{E6687523-8720-45AB-BA9A-7D7039168DA3}" destId="{52E56B62-14C7-4C82-926C-680F7CCBA22A}" srcOrd="1" destOrd="0" presId="urn:microsoft.com/office/officeart/2005/8/layout/venn1"/>
    <dgm:cxn modelId="{44E551AD-561A-4EF0-93DA-E1051DAE388C}" type="presOf" srcId="{E6687523-8720-45AB-BA9A-7D7039168DA3}" destId="{707E6605-76DB-48B5-B2B4-BE7CADD22851}" srcOrd="0" destOrd="0" presId="urn:microsoft.com/office/officeart/2005/8/layout/venn1"/>
    <dgm:cxn modelId="{5CB9CF04-A5B3-486C-A23B-C870F153373C}" type="presOf" srcId="{7CCB821A-B7F9-4474-9588-DEA117548CAC}" destId="{63428098-8ED2-4631-B4D5-F90D6F41A07A}" srcOrd="0" destOrd="0" presId="urn:microsoft.com/office/officeart/2005/8/layout/venn1"/>
    <dgm:cxn modelId="{EE95E404-350C-40ED-BEC9-5072E5B2DE0E}" srcId="{3A6F73A2-5E98-45E8-BB15-4D0D50E5127F}" destId="{7CCB821A-B7F9-4474-9588-DEA117548CAC}" srcOrd="1" destOrd="0" parTransId="{E7A10698-B0A1-4390-8D21-509D1E589005}" sibTransId="{1AE08110-7E2E-4E53-B083-B2EF554F8E93}"/>
    <dgm:cxn modelId="{878DE9B0-136B-4D65-A81A-A0565F5A0626}" type="presOf" srcId="{FF4F3BC7-494C-4C5E-9AE5-0A92B41A4F1A}" destId="{491CD175-785D-466F-9F45-E588AD8C1164}" srcOrd="1" destOrd="0" presId="urn:microsoft.com/office/officeart/2005/8/layout/venn1"/>
    <dgm:cxn modelId="{E13B5356-B418-4D6E-9159-32EF87095253}" srcId="{3A6F73A2-5E98-45E8-BB15-4D0D50E5127F}" destId="{E6687523-8720-45AB-BA9A-7D7039168DA3}" srcOrd="3" destOrd="0" parTransId="{BAFB47EF-F00A-424D-8A3F-34F16AC439B7}" sibTransId="{7E64364E-25F2-413A-BD0F-C3D18270598F}"/>
    <dgm:cxn modelId="{87A735AE-958E-47DB-95F3-C6923FC77800}" type="presParOf" srcId="{0B680310-C193-4247-AAC5-EF2DA87B405E}" destId="{829ADCB4-402E-44CC-A856-8F012D7AB703}" srcOrd="0" destOrd="0" presId="urn:microsoft.com/office/officeart/2005/8/layout/venn1"/>
    <dgm:cxn modelId="{0804F87F-E683-4596-BF3C-5B6F30134270}" type="presParOf" srcId="{0B680310-C193-4247-AAC5-EF2DA87B405E}" destId="{F7230917-B910-4811-A9C5-FCD169A1EB53}" srcOrd="1" destOrd="0" presId="urn:microsoft.com/office/officeart/2005/8/layout/venn1"/>
    <dgm:cxn modelId="{BF0AD409-1D8B-4C8F-9BCB-97EDCD4F20BD}" type="presParOf" srcId="{0B680310-C193-4247-AAC5-EF2DA87B405E}" destId="{C1579BBF-BB3F-4D69-B3EC-BDB57A143D6C}" srcOrd="2" destOrd="0" presId="urn:microsoft.com/office/officeart/2005/8/layout/venn1"/>
    <dgm:cxn modelId="{DA012824-6672-42C9-975A-25196C10C7FB}" type="presParOf" srcId="{0B680310-C193-4247-AAC5-EF2DA87B405E}" destId="{63428098-8ED2-4631-B4D5-F90D6F41A07A}" srcOrd="3" destOrd="0" presId="urn:microsoft.com/office/officeart/2005/8/layout/venn1"/>
    <dgm:cxn modelId="{336BD51F-36AC-4429-A894-A8FB5A10A74A}" type="presParOf" srcId="{0B680310-C193-4247-AAC5-EF2DA87B405E}" destId="{491CD175-785D-466F-9F45-E588AD8C1164}" srcOrd="4" destOrd="0" presId="urn:microsoft.com/office/officeart/2005/8/layout/venn1"/>
    <dgm:cxn modelId="{23F08534-0EE9-4978-BBD2-0098D600F555}" type="presParOf" srcId="{0B680310-C193-4247-AAC5-EF2DA87B405E}" destId="{A5FDB074-4B72-4568-9A6A-D15BBBF2827F}" srcOrd="5" destOrd="0" presId="urn:microsoft.com/office/officeart/2005/8/layout/venn1"/>
    <dgm:cxn modelId="{74FEAD8D-C715-4971-8C77-C6D3905589D6}" type="presParOf" srcId="{0B680310-C193-4247-AAC5-EF2DA87B405E}" destId="{52E56B62-14C7-4C82-926C-680F7CCBA22A}" srcOrd="6" destOrd="0" presId="urn:microsoft.com/office/officeart/2005/8/layout/venn1"/>
    <dgm:cxn modelId="{DE43F501-B4E3-4050-8177-93834752BFD9}" type="presParOf" srcId="{0B680310-C193-4247-AAC5-EF2DA87B405E}" destId="{707E6605-76DB-48B5-B2B4-BE7CADD22851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AA025F-25AB-43E7-8FA0-3BF705BE93D1}">
      <dsp:nvSpPr>
        <dsp:cNvPr id="0" name=""/>
        <dsp:cNvSpPr/>
      </dsp:nvSpPr>
      <dsp:spPr>
        <a:xfrm>
          <a:off x="23587" y="0"/>
          <a:ext cx="5161485" cy="1652583"/>
        </a:xfrm>
        <a:prstGeom prst="roundRect">
          <a:avLst>
            <a:gd name="adj" fmla="val 10000"/>
          </a:avLst>
        </a:prstGeom>
        <a:solidFill>
          <a:schemeClr val="tx1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solidFill>
                <a:srgbClr val="FFFF00"/>
              </a:solidFill>
            </a:rPr>
            <a:t>(A) </a:t>
          </a:r>
          <a:r>
            <a:rPr lang="it-IT" sz="2600" kern="1200" dirty="0" err="1" smtClean="0">
              <a:solidFill>
                <a:srgbClr val="FFFF00"/>
              </a:solidFill>
            </a:rPr>
            <a:t>Representation</a:t>
          </a:r>
          <a:r>
            <a:rPr lang="it-IT" sz="2600" kern="1200" dirty="0" smtClean="0">
              <a:solidFill>
                <a:srgbClr val="FFFF00"/>
              </a:solidFill>
            </a:rPr>
            <a:t> </a:t>
          </a:r>
          <a:r>
            <a:rPr lang="it-IT" sz="2600" kern="1200" dirty="0" err="1" smtClean="0">
              <a:solidFill>
                <a:srgbClr val="FFFF00"/>
              </a:solidFill>
            </a:rPr>
            <a:t>of</a:t>
          </a:r>
          <a:r>
            <a:rPr lang="it-IT" sz="2600" kern="1200" dirty="0" smtClean="0">
              <a:solidFill>
                <a:srgbClr val="FFFF00"/>
              </a:solidFill>
            </a:rPr>
            <a:t> the </a:t>
          </a:r>
          <a:r>
            <a:rPr lang="it-IT" sz="2600" kern="1200" dirty="0" err="1" smtClean="0">
              <a:solidFill>
                <a:srgbClr val="FFFF00"/>
              </a:solidFill>
            </a:rPr>
            <a:t>financial</a:t>
          </a:r>
          <a:r>
            <a:rPr lang="it-IT" sz="2600" kern="1200" dirty="0" smtClean="0">
              <a:solidFill>
                <a:srgbClr val="FFFF00"/>
              </a:solidFill>
            </a:rPr>
            <a:t> </a:t>
          </a:r>
          <a:r>
            <a:rPr lang="it-IT" sz="2600" kern="1200" dirty="0" err="1" smtClean="0">
              <a:solidFill>
                <a:srgbClr val="FFFF00"/>
              </a:solidFill>
            </a:rPr>
            <a:t>industry</a:t>
          </a:r>
          <a:r>
            <a:rPr lang="it-IT" sz="2600" kern="1200" dirty="0" smtClean="0">
              <a:solidFill>
                <a:srgbClr val="FFFF00"/>
              </a:solidFill>
            </a:rPr>
            <a:t> and </a:t>
          </a:r>
          <a:r>
            <a:rPr lang="it-IT" sz="2600" kern="1200" dirty="0" err="1" smtClean="0">
              <a:solidFill>
                <a:srgbClr val="FFFF00"/>
              </a:solidFill>
            </a:rPr>
            <a:t>index</a:t>
          </a:r>
          <a:r>
            <a:rPr lang="it-IT" sz="2600" kern="1200" dirty="0" smtClean="0">
              <a:solidFill>
                <a:srgbClr val="FFFF00"/>
              </a:solidFill>
            </a:rPr>
            <a:t> </a:t>
          </a:r>
          <a:endParaRPr lang="it-IT" sz="2600" kern="1200" dirty="0">
            <a:solidFill>
              <a:srgbClr val="FFFF00"/>
            </a:solidFill>
          </a:endParaRPr>
        </a:p>
      </dsp:txBody>
      <dsp:txXfrm>
        <a:off x="23587" y="0"/>
        <a:ext cx="3550216" cy="1652583"/>
      </dsp:txXfrm>
    </dsp:sp>
    <dsp:sp modelId="{6FC507DC-80A2-4B55-888E-2F590738E5EA}">
      <dsp:nvSpPr>
        <dsp:cNvPr id="0" name=""/>
        <dsp:cNvSpPr/>
      </dsp:nvSpPr>
      <dsp:spPr>
        <a:xfrm>
          <a:off x="910850" y="2019824"/>
          <a:ext cx="5161485" cy="1652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smtClean="0">
              <a:solidFill>
                <a:schemeClr val="tx1"/>
              </a:solidFill>
            </a:rPr>
            <a:t>B) New ways of representation in the financial market</a:t>
          </a:r>
          <a:endParaRPr lang="it-IT" sz="2700" kern="1200"/>
        </a:p>
      </dsp:txBody>
      <dsp:txXfrm>
        <a:off x="910850" y="2019824"/>
        <a:ext cx="3176455" cy="1652583"/>
      </dsp:txXfrm>
    </dsp:sp>
    <dsp:sp modelId="{FB18E6E7-2142-4804-B730-4AD235BB9A94}">
      <dsp:nvSpPr>
        <dsp:cNvPr id="0" name=""/>
        <dsp:cNvSpPr/>
      </dsp:nvSpPr>
      <dsp:spPr>
        <a:xfrm>
          <a:off x="4087306" y="1299114"/>
          <a:ext cx="1074179" cy="107417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>
        <a:off x="4087306" y="1299114"/>
        <a:ext cx="1074179" cy="10741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152C8C-E3A8-804F-986D-74E931F0A131}">
      <dsp:nvSpPr>
        <dsp:cNvPr id="0" name=""/>
        <dsp:cNvSpPr/>
      </dsp:nvSpPr>
      <dsp:spPr>
        <a:xfrm>
          <a:off x="55885" y="190725"/>
          <a:ext cx="2221418" cy="11107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err="1"/>
            <a:t>Sectorial</a:t>
          </a:r>
          <a:r>
            <a:rPr lang="it-IT" sz="2000" kern="1200" dirty="0"/>
            <a:t> </a:t>
          </a:r>
          <a:r>
            <a:rPr lang="it-IT" sz="2000" kern="1200" dirty="0" err="1" smtClean="0"/>
            <a:t>relevance</a:t>
          </a:r>
          <a:r>
            <a:rPr lang="it-IT" sz="2000" kern="1200" baseline="0" dirty="0" smtClean="0"/>
            <a:t> </a:t>
          </a:r>
          <a:r>
            <a:rPr lang="it-IT" sz="2000" kern="1200" baseline="0" dirty="0"/>
            <a:t>in the country labour market</a:t>
          </a:r>
          <a:endParaRPr lang="it-IT" sz="2000" kern="1200" dirty="0"/>
        </a:p>
      </dsp:txBody>
      <dsp:txXfrm>
        <a:off x="55885" y="190725"/>
        <a:ext cx="2221418" cy="1110709"/>
      </dsp:txXfrm>
    </dsp:sp>
    <dsp:sp modelId="{376A8D75-561F-E143-B782-57DFFC674785}">
      <dsp:nvSpPr>
        <dsp:cNvPr id="0" name=""/>
        <dsp:cNvSpPr/>
      </dsp:nvSpPr>
      <dsp:spPr>
        <a:xfrm>
          <a:off x="278026" y="1301434"/>
          <a:ext cx="167206" cy="833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998"/>
              </a:lnTo>
              <a:lnTo>
                <a:pt x="167206" y="833998"/>
              </a:lnTo>
            </a:path>
          </a:pathLst>
        </a:custGeom>
        <a:noFill/>
        <a:ln w="48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FD0EC-2F18-F346-BBE5-D68F7173C9DE}">
      <dsp:nvSpPr>
        <dsp:cNvPr id="0" name=""/>
        <dsp:cNvSpPr/>
      </dsp:nvSpPr>
      <dsp:spPr>
        <a:xfrm>
          <a:off x="445233" y="1580078"/>
          <a:ext cx="1777134" cy="1110709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Number employes </a:t>
          </a:r>
          <a:r>
            <a:rPr lang="it-IT" sz="1200" kern="1200" dirty="0">
              <a:solidFill>
                <a:schemeClr val="tx1"/>
              </a:solidFill>
            </a:rPr>
            <a:t>NACE Rev. 2 </a:t>
          </a:r>
          <a:r>
            <a:rPr lang="it-IT" sz="1200" kern="1200" dirty="0" err="1">
              <a:solidFill>
                <a:schemeClr val="tx1"/>
              </a:solidFill>
            </a:rPr>
            <a:t>Section</a:t>
          </a:r>
          <a:r>
            <a:rPr lang="it-IT" sz="1200" kern="1200" dirty="0">
              <a:solidFill>
                <a:schemeClr val="tx1"/>
              </a:solidFill>
            </a:rPr>
            <a:t> </a:t>
          </a:r>
          <a:r>
            <a:rPr lang="it-IT" sz="1200" kern="1200" dirty="0" smtClean="0">
              <a:solidFill>
                <a:schemeClr val="tx1"/>
              </a:solidFill>
            </a:rPr>
            <a:t>J (65-66-67)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445233" y="1580078"/>
        <a:ext cx="1777134" cy="1110709"/>
      </dsp:txXfrm>
    </dsp:sp>
    <dsp:sp modelId="{47A4001F-2849-3F4D-8BE1-5DC47FC172E5}">
      <dsp:nvSpPr>
        <dsp:cNvPr id="0" name=""/>
        <dsp:cNvSpPr/>
      </dsp:nvSpPr>
      <dsp:spPr>
        <a:xfrm>
          <a:off x="278026" y="1301434"/>
          <a:ext cx="167206" cy="2222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384"/>
              </a:lnTo>
              <a:lnTo>
                <a:pt x="167206" y="2222384"/>
              </a:lnTo>
            </a:path>
          </a:pathLst>
        </a:custGeom>
        <a:noFill/>
        <a:ln w="48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0AD69-FFD7-F843-86CE-65FD7002243A}">
      <dsp:nvSpPr>
        <dsp:cNvPr id="0" name=""/>
        <dsp:cNvSpPr/>
      </dsp:nvSpPr>
      <dsp:spPr>
        <a:xfrm>
          <a:off x="445233" y="2968465"/>
          <a:ext cx="1777134" cy="1110709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Number employes </a:t>
          </a:r>
          <a:r>
            <a:rPr lang="it-IT" sz="1200" kern="1200" dirty="0"/>
            <a:t>NACE Rev. 2 </a:t>
          </a:r>
          <a:r>
            <a:rPr lang="it-IT" sz="1200" kern="1200" dirty="0" err="1"/>
            <a:t>Section</a:t>
          </a:r>
          <a:r>
            <a:rPr lang="it-IT" sz="1200" kern="1200" dirty="0"/>
            <a:t> </a:t>
          </a:r>
          <a:r>
            <a:rPr lang="it-IT" sz="1200" kern="1200" dirty="0" smtClean="0"/>
            <a:t>J  (65-66-67) vs </a:t>
          </a:r>
          <a:r>
            <a:rPr lang="it-IT" sz="1200" kern="1200" dirty="0"/>
            <a:t>total </a:t>
          </a:r>
          <a:r>
            <a:rPr lang="it-IT" sz="1200" kern="1200" dirty="0" err="1"/>
            <a:t>country</a:t>
          </a:r>
          <a:r>
            <a:rPr lang="it-IT" sz="1200" kern="1200" dirty="0"/>
            <a:t> </a:t>
          </a:r>
          <a:r>
            <a:rPr lang="it-IT" sz="1200" kern="1200" dirty="0" err="1"/>
            <a:t>labour</a:t>
          </a:r>
          <a:r>
            <a:rPr lang="it-IT" sz="1200" kern="1200" dirty="0"/>
            <a:t> market</a:t>
          </a:r>
        </a:p>
      </dsp:txBody>
      <dsp:txXfrm>
        <a:off x="445233" y="2968465"/>
        <a:ext cx="1777134" cy="1110709"/>
      </dsp:txXfrm>
    </dsp:sp>
    <dsp:sp modelId="{A5FC296C-8F2D-3945-B257-49FD529D00B4}">
      <dsp:nvSpPr>
        <dsp:cNvPr id="0" name=""/>
        <dsp:cNvSpPr/>
      </dsp:nvSpPr>
      <dsp:spPr>
        <a:xfrm>
          <a:off x="2777722" y="191691"/>
          <a:ext cx="2221418" cy="11107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Gross</a:t>
          </a:r>
          <a:r>
            <a:rPr lang="it-IT" sz="2000" kern="1200" baseline="0" dirty="0"/>
            <a:t> value added</a:t>
          </a:r>
          <a:endParaRPr lang="it-IT" sz="2000" kern="1200" dirty="0"/>
        </a:p>
      </dsp:txBody>
      <dsp:txXfrm>
        <a:off x="2777722" y="191691"/>
        <a:ext cx="2221418" cy="1110709"/>
      </dsp:txXfrm>
    </dsp:sp>
    <dsp:sp modelId="{FF37E404-2686-9944-8A5C-0A8602597D99}">
      <dsp:nvSpPr>
        <dsp:cNvPr id="0" name=""/>
        <dsp:cNvSpPr/>
      </dsp:nvSpPr>
      <dsp:spPr>
        <a:xfrm>
          <a:off x="2999864" y="1302400"/>
          <a:ext cx="222141" cy="833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032"/>
              </a:lnTo>
              <a:lnTo>
                <a:pt x="222141" y="833032"/>
              </a:lnTo>
            </a:path>
          </a:pathLst>
        </a:custGeom>
        <a:noFill/>
        <a:ln w="48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1C771-0E7E-1E4F-A95F-A44B12B0F26A}">
      <dsp:nvSpPr>
        <dsp:cNvPr id="0" name=""/>
        <dsp:cNvSpPr/>
      </dsp:nvSpPr>
      <dsp:spPr>
        <a:xfrm>
          <a:off x="3222006" y="1580078"/>
          <a:ext cx="1777134" cy="1110709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Financial business  gross value added  vs Country Gross value added</a:t>
          </a:r>
          <a:endParaRPr lang="it-IT" sz="1200" kern="1200" dirty="0"/>
        </a:p>
      </dsp:txBody>
      <dsp:txXfrm>
        <a:off x="3222006" y="1580078"/>
        <a:ext cx="1777134" cy="1110709"/>
      </dsp:txXfrm>
    </dsp:sp>
    <dsp:sp modelId="{0F627DAA-093B-6F42-AA1E-CDA795E5AFCE}">
      <dsp:nvSpPr>
        <dsp:cNvPr id="0" name=""/>
        <dsp:cNvSpPr/>
      </dsp:nvSpPr>
      <dsp:spPr>
        <a:xfrm>
          <a:off x="2999864" y="1302400"/>
          <a:ext cx="222141" cy="2222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451"/>
              </a:lnTo>
              <a:lnTo>
                <a:pt x="222141" y="2222451"/>
              </a:lnTo>
            </a:path>
          </a:pathLst>
        </a:custGeom>
        <a:noFill/>
        <a:ln w="48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9F1A3-B634-1E4F-8C81-FA25018C0908}">
      <dsp:nvSpPr>
        <dsp:cNvPr id="0" name=""/>
        <dsp:cNvSpPr/>
      </dsp:nvSpPr>
      <dsp:spPr>
        <a:xfrm>
          <a:off x="3222006" y="2968465"/>
          <a:ext cx="1777134" cy="1112775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prodution units </a:t>
          </a:r>
          <a:r>
            <a:rPr lang="it-IT" sz="1200" kern="1200" dirty="0"/>
            <a:t>NACE Rev. 2 </a:t>
          </a:r>
          <a:r>
            <a:rPr lang="it-IT" sz="1200" kern="1200" dirty="0" err="1"/>
            <a:t>Section</a:t>
          </a:r>
          <a:r>
            <a:rPr lang="it-IT" sz="1200" kern="1200" dirty="0"/>
            <a:t> </a:t>
          </a:r>
          <a:r>
            <a:rPr lang="it-IT" sz="1200" kern="1200" dirty="0" smtClean="0"/>
            <a:t>J (65-66-67)</a:t>
          </a:r>
          <a:endParaRPr lang="it-IT" sz="1200" kern="1200" dirty="0"/>
        </a:p>
      </dsp:txBody>
      <dsp:txXfrm>
        <a:off x="3222006" y="2968465"/>
        <a:ext cx="1777134" cy="1112775"/>
      </dsp:txXfrm>
    </dsp:sp>
    <dsp:sp modelId="{4AC22484-8E0B-9142-A9B5-550C9EEA5F9B}">
      <dsp:nvSpPr>
        <dsp:cNvPr id="0" name=""/>
        <dsp:cNvSpPr/>
      </dsp:nvSpPr>
      <dsp:spPr>
        <a:xfrm>
          <a:off x="5554496" y="191691"/>
          <a:ext cx="2221418" cy="11107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err="1" smtClean="0"/>
            <a:t>Sectorial</a:t>
          </a:r>
          <a:r>
            <a:rPr lang="it-IT" sz="2000" kern="1200" baseline="0" dirty="0" smtClean="0"/>
            <a:t> </a:t>
          </a:r>
          <a:r>
            <a:rPr lang="it-IT" sz="2000" kern="1200" baseline="0" dirty="0"/>
            <a:t>representation</a:t>
          </a:r>
          <a:endParaRPr lang="it-IT" sz="2000" kern="1200" dirty="0"/>
        </a:p>
      </dsp:txBody>
      <dsp:txXfrm>
        <a:off x="5554496" y="191691"/>
        <a:ext cx="2221418" cy="1110709"/>
      </dsp:txXfrm>
    </dsp:sp>
    <dsp:sp modelId="{5DCF261B-21D4-0C4A-88C5-7D46D6A9A006}">
      <dsp:nvSpPr>
        <dsp:cNvPr id="0" name=""/>
        <dsp:cNvSpPr/>
      </dsp:nvSpPr>
      <dsp:spPr>
        <a:xfrm>
          <a:off x="5776637" y="1302400"/>
          <a:ext cx="118232" cy="856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834"/>
              </a:lnTo>
              <a:lnTo>
                <a:pt x="118232" y="856834"/>
              </a:lnTo>
            </a:path>
          </a:pathLst>
        </a:custGeom>
        <a:noFill/>
        <a:ln w="48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E8413-86B3-DB4A-ACA8-62B565FB8CA1}">
      <dsp:nvSpPr>
        <dsp:cNvPr id="0" name=""/>
        <dsp:cNvSpPr/>
      </dsp:nvSpPr>
      <dsp:spPr>
        <a:xfrm>
          <a:off x="5894870" y="1580078"/>
          <a:ext cx="1654086" cy="1158314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represented companies vs total  companies in Number employes </a:t>
          </a:r>
          <a:r>
            <a:rPr lang="it-IT" sz="1200" kern="1200" dirty="0"/>
            <a:t>NACE Rev. 2 </a:t>
          </a:r>
          <a:r>
            <a:rPr lang="it-IT" sz="1200" kern="1200" dirty="0" err="1"/>
            <a:t>Section</a:t>
          </a:r>
          <a:r>
            <a:rPr lang="it-IT" sz="1200" kern="1200" dirty="0"/>
            <a:t> </a:t>
          </a:r>
          <a:r>
            <a:rPr lang="it-IT" sz="1200" kern="1200" dirty="0" smtClean="0"/>
            <a:t>J (65-66-67)</a:t>
          </a:r>
          <a:endParaRPr lang="it-IT" sz="1200" kern="1200" dirty="0"/>
        </a:p>
      </dsp:txBody>
      <dsp:txXfrm>
        <a:off x="5894870" y="1580078"/>
        <a:ext cx="1654086" cy="1158314"/>
      </dsp:txXfrm>
    </dsp:sp>
    <dsp:sp modelId="{419104CE-FEA5-48EB-A8E8-8FE9CD2D38F1}">
      <dsp:nvSpPr>
        <dsp:cNvPr id="0" name=""/>
        <dsp:cNvSpPr/>
      </dsp:nvSpPr>
      <dsp:spPr>
        <a:xfrm>
          <a:off x="5776637" y="1302400"/>
          <a:ext cx="222141" cy="2269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9023"/>
              </a:lnTo>
              <a:lnTo>
                <a:pt x="222141" y="2269023"/>
              </a:lnTo>
            </a:path>
          </a:pathLst>
        </a:custGeom>
        <a:noFill/>
        <a:ln w="48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2D3AA-62E6-412A-B654-A5A52B5BD7A4}">
      <dsp:nvSpPr>
        <dsp:cNvPr id="0" name=""/>
        <dsp:cNvSpPr/>
      </dsp:nvSpPr>
      <dsp:spPr>
        <a:xfrm>
          <a:off x="5998779" y="3016070"/>
          <a:ext cx="1777134" cy="1110709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err="1" smtClean="0"/>
            <a:t>integrates</a:t>
          </a:r>
          <a:r>
            <a:rPr lang="it-IT" sz="1200" kern="1200" dirty="0" smtClean="0"/>
            <a:t> </a:t>
          </a:r>
          <a:r>
            <a:rPr lang="it-IT" sz="1200" kern="1200" dirty="0" err="1" smtClean="0"/>
            <a:t>services</a:t>
          </a:r>
          <a:r>
            <a:rPr lang="it-IT" sz="1200" kern="1200" dirty="0" smtClean="0"/>
            <a:t> </a:t>
          </a:r>
          <a:r>
            <a:rPr lang="it-IT" sz="1200" kern="1200" dirty="0" err="1" smtClean="0"/>
            <a:t>to</a:t>
          </a:r>
          <a:r>
            <a:rPr lang="it-IT" sz="1200" kern="1200" dirty="0" smtClean="0"/>
            <a:t> customers and stakeholders</a:t>
          </a:r>
          <a:endParaRPr lang="it-IT" sz="1200" kern="1200" dirty="0"/>
        </a:p>
      </dsp:txBody>
      <dsp:txXfrm>
        <a:off x="5998779" y="3016070"/>
        <a:ext cx="1777134" cy="111070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0F8B0B-45A5-49BB-A320-1F58B14BBB6D}">
      <dsp:nvSpPr>
        <dsp:cNvPr id="0" name=""/>
        <dsp:cNvSpPr/>
      </dsp:nvSpPr>
      <dsp:spPr>
        <a:xfrm rot="16200000">
          <a:off x="-901721" y="911327"/>
          <a:ext cx="4248472" cy="242581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chemeClr val="tx1"/>
              </a:solidFill>
            </a:rPr>
            <a:t>DOCUMENTATION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err="1">
              <a:solidFill>
                <a:schemeClr val="tx1"/>
              </a:solidFill>
            </a:rPr>
            <a:t>Reports</a:t>
          </a:r>
          <a:endParaRPr lang="it-IT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solidFill>
                <a:schemeClr val="tx1"/>
              </a:solidFill>
            </a:rPr>
            <a:t>Discussion papers</a:t>
          </a:r>
          <a:endParaRPr lang="it-IT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>
              <a:solidFill>
                <a:schemeClr val="tx1"/>
              </a:solidFill>
            </a:rPr>
            <a:t>Position </a:t>
          </a:r>
          <a:r>
            <a:rPr lang="fr-FR" sz="2000" kern="1200" dirty="0" err="1">
              <a:solidFill>
                <a:schemeClr val="tx1"/>
              </a:solidFill>
            </a:rPr>
            <a:t>papers</a:t>
          </a:r>
          <a:endParaRPr lang="it-IT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err="1" smtClean="0">
              <a:solidFill>
                <a:schemeClr val="tx1"/>
              </a:solidFill>
            </a:rPr>
            <a:t>Statistical</a:t>
          </a:r>
          <a:r>
            <a:rPr lang="it-IT" sz="2000" kern="1200" dirty="0" smtClean="0">
              <a:solidFill>
                <a:schemeClr val="tx1"/>
              </a:solidFill>
            </a:rPr>
            <a:t> </a:t>
          </a:r>
          <a:r>
            <a:rPr lang="it-IT" sz="2000" kern="1200" dirty="0" err="1" smtClean="0">
              <a:solidFill>
                <a:schemeClr val="tx1"/>
              </a:solidFill>
            </a:rPr>
            <a:t>outlooks</a:t>
          </a:r>
          <a:endParaRPr lang="it-IT" sz="2000" kern="1200" dirty="0">
            <a:solidFill>
              <a:schemeClr val="tx1"/>
            </a:solidFill>
          </a:endParaRPr>
        </a:p>
      </dsp:txBody>
      <dsp:txXfrm rot="16200000">
        <a:off x="-901721" y="911327"/>
        <a:ext cx="4248472" cy="2425817"/>
      </dsp:txXfrm>
    </dsp:sp>
    <dsp:sp modelId="{C433E19D-767B-446F-B2F3-A55BCCE857B8}">
      <dsp:nvSpPr>
        <dsp:cNvPr id="0" name=""/>
        <dsp:cNvSpPr/>
      </dsp:nvSpPr>
      <dsp:spPr>
        <a:xfrm rot="16200000">
          <a:off x="1697359" y="911327"/>
          <a:ext cx="4248472" cy="242581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chemeClr val="tx1"/>
              </a:solidFill>
            </a:rPr>
            <a:t>MEDIA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>
              <a:solidFill>
                <a:schemeClr val="tx1"/>
              </a:solidFill>
            </a:rPr>
            <a:t>Press </a:t>
          </a:r>
          <a:r>
            <a:rPr lang="it-IT" sz="2000" kern="1200" dirty="0" err="1">
              <a:solidFill>
                <a:schemeClr val="tx1"/>
              </a:solidFill>
            </a:rPr>
            <a:t>release</a:t>
          </a:r>
          <a:endParaRPr lang="it-IT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>
              <a:solidFill>
                <a:schemeClr val="tx1"/>
              </a:solidFill>
            </a:rPr>
            <a:t>Press </a:t>
          </a:r>
          <a:r>
            <a:rPr lang="it-IT" sz="2000" kern="1200" dirty="0" err="1" smtClean="0">
              <a:solidFill>
                <a:schemeClr val="tx1"/>
              </a:solidFill>
            </a:rPr>
            <a:t>review</a:t>
          </a:r>
          <a:endParaRPr lang="it-IT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>
              <a:solidFill>
                <a:schemeClr val="tx1"/>
              </a:solidFill>
            </a:rPr>
            <a:t>Multimedial</a:t>
          </a:r>
          <a:r>
            <a:rPr lang="en-US" sz="2000" kern="1200" dirty="0">
              <a:solidFill>
                <a:schemeClr val="tx1"/>
              </a:solidFill>
            </a:rPr>
            <a:t> tools and </a:t>
          </a:r>
          <a:r>
            <a:rPr lang="en-US" sz="2000" kern="1200" dirty="0" smtClean="0">
              <a:solidFill>
                <a:schemeClr val="tx1"/>
              </a:solidFill>
            </a:rPr>
            <a:t>web </a:t>
          </a:r>
          <a:endParaRPr lang="it-IT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>
              <a:solidFill>
                <a:schemeClr val="tx1"/>
              </a:solidFill>
            </a:rPr>
            <a:t>News</a:t>
          </a:r>
          <a:endParaRPr lang="it-IT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solidFill>
                <a:schemeClr val="tx1"/>
              </a:solidFill>
            </a:rPr>
            <a:t>Newsletter</a:t>
          </a:r>
          <a:endParaRPr lang="it-IT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err="1" smtClean="0">
              <a:solidFill>
                <a:schemeClr val="tx1"/>
              </a:solidFill>
            </a:rPr>
            <a:t>Links</a:t>
          </a:r>
          <a:endParaRPr lang="it-IT" sz="2000" kern="1200" dirty="0">
            <a:solidFill>
              <a:schemeClr val="tx1"/>
            </a:solidFill>
          </a:endParaRPr>
        </a:p>
      </dsp:txBody>
      <dsp:txXfrm rot="16200000">
        <a:off x="1697359" y="911327"/>
        <a:ext cx="4248472" cy="2425817"/>
      </dsp:txXfrm>
    </dsp:sp>
    <dsp:sp modelId="{2FF41217-C53F-47D7-B8F5-2467985FC51E}">
      <dsp:nvSpPr>
        <dsp:cNvPr id="0" name=""/>
        <dsp:cNvSpPr/>
      </dsp:nvSpPr>
      <dsp:spPr>
        <a:xfrm rot="16200000">
          <a:off x="4305114" y="911327"/>
          <a:ext cx="4248472" cy="242581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chemeClr val="tx1"/>
              </a:solidFill>
            </a:rPr>
            <a:t>SERVICES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>
              <a:solidFill>
                <a:schemeClr val="tx1"/>
              </a:solidFill>
            </a:rPr>
            <a:t>Agenda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>
              <a:solidFill>
                <a:schemeClr val="tx1"/>
              </a:solidFill>
            </a:rPr>
            <a:t>Relevant laws </a:t>
          </a:r>
          <a:r>
            <a:rPr lang="es-ES_tradnl" sz="2000" kern="1200" dirty="0">
              <a:solidFill>
                <a:schemeClr val="tx1"/>
              </a:solidFill>
            </a:rPr>
            <a:t>and regulations </a:t>
          </a:r>
          <a:endParaRPr lang="it-IT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000" kern="1200" dirty="0">
              <a:solidFill>
                <a:schemeClr val="tx1"/>
              </a:solidFill>
            </a:rPr>
            <a:t>Glossary</a:t>
          </a:r>
          <a:endParaRPr lang="it-IT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>
              <a:solidFill>
                <a:schemeClr val="tx1"/>
              </a:solidFill>
            </a:rPr>
            <a:t>Training </a:t>
          </a:r>
          <a:r>
            <a:rPr lang="it-IT" sz="2000" kern="1200" dirty="0" err="1">
              <a:solidFill>
                <a:schemeClr val="tx1"/>
              </a:solidFill>
            </a:rPr>
            <a:t>services</a:t>
          </a:r>
          <a:endParaRPr lang="it-IT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000" kern="1200" dirty="0" smtClean="0">
              <a:solidFill>
                <a:schemeClr val="tx1"/>
              </a:solidFill>
            </a:rPr>
            <a:t>Reserved areas </a:t>
          </a:r>
          <a:endParaRPr lang="it-IT" sz="2000" kern="1200" dirty="0">
            <a:solidFill>
              <a:schemeClr val="tx1"/>
            </a:solidFill>
          </a:endParaRPr>
        </a:p>
      </dsp:txBody>
      <dsp:txXfrm rot="16200000">
        <a:off x="4305114" y="911327"/>
        <a:ext cx="4248472" cy="242581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DBE418-AC21-A14A-ABE0-2D9F7AE2EC6D}">
      <dsp:nvSpPr>
        <dsp:cNvPr id="0" name=""/>
        <dsp:cNvSpPr/>
      </dsp:nvSpPr>
      <dsp:spPr>
        <a:xfrm>
          <a:off x="1004" y="256089"/>
          <a:ext cx="2350740" cy="1175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err="1"/>
            <a:t>Gross</a:t>
          </a:r>
          <a:r>
            <a:rPr lang="it-IT" sz="1900" b="1" kern="1200" dirty="0"/>
            <a:t> </a:t>
          </a:r>
          <a:r>
            <a:rPr lang="it-IT" sz="1900" b="1" kern="1200" dirty="0" err="1"/>
            <a:t>value</a:t>
          </a:r>
          <a:r>
            <a:rPr lang="it-IT" sz="1900" b="1" kern="1200" dirty="0"/>
            <a:t> </a:t>
          </a:r>
          <a:r>
            <a:rPr lang="it-IT" sz="1900" b="1" kern="1200" dirty="0" err="1"/>
            <a:t>added</a:t>
          </a:r>
          <a:r>
            <a:rPr lang="it-IT" sz="1900" b="1" kern="1200" dirty="0"/>
            <a:t> </a:t>
          </a:r>
          <a:r>
            <a:rPr lang="it-IT" sz="1900" b="1" kern="1200" dirty="0" err="1"/>
            <a:t>of</a:t>
          </a:r>
          <a:r>
            <a:rPr lang="it-IT" sz="1900" b="1" kern="1200" dirty="0"/>
            <a:t> </a:t>
          </a:r>
          <a:r>
            <a:rPr lang="it-IT" sz="1900" b="1" kern="1200" dirty="0" err="1"/>
            <a:t>financial</a:t>
          </a:r>
          <a:r>
            <a:rPr lang="it-IT" sz="1900" b="1" kern="1200" dirty="0"/>
            <a:t> corporate </a:t>
          </a:r>
          <a:r>
            <a:rPr lang="it-IT" sz="1900" b="1" kern="1200" dirty="0" smtClean="0"/>
            <a:t>business</a:t>
          </a:r>
          <a:r>
            <a:rPr lang="it-IT" sz="1900" kern="1200" baseline="0" dirty="0" smtClean="0"/>
            <a:t> EU27</a:t>
          </a:r>
          <a:endParaRPr lang="it-IT" sz="1900" kern="1200" dirty="0"/>
        </a:p>
      </dsp:txBody>
      <dsp:txXfrm>
        <a:off x="1004" y="256089"/>
        <a:ext cx="2350740" cy="1175370"/>
      </dsp:txXfrm>
    </dsp:sp>
    <dsp:sp modelId="{E45DD873-DC0E-A64E-9D99-49EB2529E8BE}">
      <dsp:nvSpPr>
        <dsp:cNvPr id="0" name=""/>
        <dsp:cNvSpPr/>
      </dsp:nvSpPr>
      <dsp:spPr>
        <a:xfrm>
          <a:off x="236078" y="1431459"/>
          <a:ext cx="235074" cy="1167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712"/>
              </a:lnTo>
              <a:lnTo>
                <a:pt x="235074" y="1167712"/>
              </a:lnTo>
            </a:path>
          </a:pathLst>
        </a:custGeom>
        <a:noFill/>
        <a:ln w="48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6DD10-7E3C-5C40-BCA4-42FAA486BD5D}">
      <dsp:nvSpPr>
        <dsp:cNvPr id="0" name=""/>
        <dsp:cNvSpPr/>
      </dsp:nvSpPr>
      <dsp:spPr>
        <a:xfrm>
          <a:off x="471152" y="1725302"/>
          <a:ext cx="1880592" cy="1747740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0" kern="1200" dirty="0" err="1" smtClean="0"/>
            <a:t>Gross</a:t>
          </a:r>
          <a:r>
            <a:rPr lang="it-IT" sz="1500" b="0" kern="1200" dirty="0" smtClean="0"/>
            <a:t> </a:t>
          </a:r>
          <a:r>
            <a:rPr lang="it-IT" sz="1500" b="0" kern="1200" dirty="0" err="1"/>
            <a:t>value</a:t>
          </a:r>
          <a:r>
            <a:rPr lang="it-IT" sz="1500" b="0" kern="1200" dirty="0"/>
            <a:t> </a:t>
          </a:r>
          <a:r>
            <a:rPr lang="it-IT" sz="1500" b="0" kern="1200" dirty="0" err="1"/>
            <a:t>added</a:t>
          </a:r>
          <a:r>
            <a:rPr lang="it-IT" sz="1500" b="0" kern="1200" dirty="0"/>
            <a:t> </a:t>
          </a:r>
          <a:r>
            <a:rPr lang="it-IT" sz="1500" b="0" kern="1200" dirty="0" err="1"/>
            <a:t>of</a:t>
          </a:r>
          <a:r>
            <a:rPr lang="it-IT" sz="1500" b="0" kern="1200" dirty="0"/>
            <a:t> </a:t>
          </a:r>
          <a:r>
            <a:rPr lang="it-IT" sz="1500" b="0" kern="1200" dirty="0" err="1"/>
            <a:t>financial</a:t>
          </a:r>
          <a:r>
            <a:rPr lang="it-IT" sz="1500" b="0" kern="1200" dirty="0"/>
            <a:t> corporate business</a:t>
          </a:r>
          <a:r>
            <a:rPr lang="it-IT" sz="1500" b="0" kern="1200" baseline="0" dirty="0" smtClean="0"/>
            <a:t>/ in the country vs </a:t>
          </a:r>
          <a:r>
            <a:rPr lang="it-IT" sz="1500" b="0" kern="1200" baseline="0" dirty="0" err="1" smtClean="0"/>
            <a:t>whole</a:t>
          </a:r>
          <a:r>
            <a:rPr lang="it-IT" sz="1500" b="0" kern="1200" baseline="0" dirty="0" smtClean="0"/>
            <a:t> </a:t>
          </a:r>
          <a:r>
            <a:rPr lang="it-IT" sz="1500" b="0" kern="1200" dirty="0" err="1"/>
            <a:t>Gross</a:t>
          </a:r>
          <a:r>
            <a:rPr lang="it-IT" sz="1500" b="0" kern="1200" dirty="0"/>
            <a:t> </a:t>
          </a:r>
          <a:r>
            <a:rPr lang="it-IT" sz="1500" b="0" kern="1200" dirty="0" err="1"/>
            <a:t>value</a:t>
          </a:r>
          <a:r>
            <a:rPr lang="it-IT" sz="1500" b="0" kern="1200" dirty="0"/>
            <a:t> </a:t>
          </a:r>
          <a:r>
            <a:rPr lang="it-IT" sz="1500" b="0" kern="1200" dirty="0" err="1"/>
            <a:t>added</a:t>
          </a:r>
          <a:r>
            <a:rPr lang="it-IT" sz="1500" b="0" kern="1200" dirty="0"/>
            <a:t> </a:t>
          </a:r>
          <a:r>
            <a:rPr lang="it-IT" sz="1500" b="0" kern="1200" dirty="0" err="1"/>
            <a:t>of</a:t>
          </a:r>
          <a:r>
            <a:rPr lang="it-IT" sz="1500" b="0" kern="1200" dirty="0"/>
            <a:t> </a:t>
          </a:r>
          <a:r>
            <a:rPr lang="it-IT" sz="1500" b="0" kern="1200" dirty="0" err="1"/>
            <a:t>financial</a:t>
          </a:r>
          <a:r>
            <a:rPr lang="it-IT" sz="1500" b="0" kern="1200" dirty="0"/>
            <a:t> corporate business EU 27</a:t>
          </a:r>
        </a:p>
      </dsp:txBody>
      <dsp:txXfrm>
        <a:off x="471152" y="1725302"/>
        <a:ext cx="1880592" cy="1747740"/>
      </dsp:txXfrm>
    </dsp:sp>
    <dsp:sp modelId="{4B9E20E1-AD91-42E0-8F8A-8B41F01C3DF1}">
      <dsp:nvSpPr>
        <dsp:cNvPr id="0" name=""/>
        <dsp:cNvSpPr/>
      </dsp:nvSpPr>
      <dsp:spPr>
        <a:xfrm>
          <a:off x="2939429" y="256089"/>
          <a:ext cx="2350740" cy="1175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baseline="0" dirty="0" err="1" smtClean="0"/>
            <a:t>Insurance</a:t>
          </a:r>
          <a:r>
            <a:rPr lang="it-IT" sz="1900" kern="1200" baseline="0" dirty="0" smtClean="0"/>
            <a:t> premiums collection and asset management</a:t>
          </a:r>
          <a:endParaRPr lang="it-IT" sz="1900" kern="1200" dirty="0"/>
        </a:p>
      </dsp:txBody>
      <dsp:txXfrm>
        <a:off x="2939429" y="256089"/>
        <a:ext cx="2350740" cy="1175370"/>
      </dsp:txXfrm>
    </dsp:sp>
    <dsp:sp modelId="{AB4EB06D-2A9C-4625-B2B2-FF2338787912}">
      <dsp:nvSpPr>
        <dsp:cNvPr id="0" name=""/>
        <dsp:cNvSpPr/>
      </dsp:nvSpPr>
      <dsp:spPr>
        <a:xfrm>
          <a:off x="3174503" y="1431459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48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D2016-98E6-4CE2-AC3E-D4DAC0D20D1E}">
      <dsp:nvSpPr>
        <dsp:cNvPr id="0" name=""/>
        <dsp:cNvSpPr/>
      </dsp:nvSpPr>
      <dsp:spPr>
        <a:xfrm>
          <a:off x="3409577" y="1725302"/>
          <a:ext cx="1880592" cy="1175370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dirty="0" smtClean="0"/>
            <a:t>country insurance premiums collection vs EU 27 insurance premiums collection whole market</a:t>
          </a:r>
          <a:endParaRPr lang="it-IT" sz="1500" kern="1200" dirty="0"/>
        </a:p>
      </dsp:txBody>
      <dsp:txXfrm>
        <a:off x="3409577" y="1725302"/>
        <a:ext cx="1880592" cy="1175370"/>
      </dsp:txXfrm>
    </dsp:sp>
    <dsp:sp modelId="{62624C78-D311-453E-9024-54F6C2C6C8ED}">
      <dsp:nvSpPr>
        <dsp:cNvPr id="0" name=""/>
        <dsp:cNvSpPr/>
      </dsp:nvSpPr>
      <dsp:spPr>
        <a:xfrm>
          <a:off x="3174503" y="1431459"/>
          <a:ext cx="235074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35074" y="2350740"/>
              </a:lnTo>
            </a:path>
          </a:pathLst>
        </a:custGeom>
        <a:noFill/>
        <a:ln w="48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2C966-6BC5-4BC6-97D0-A15FA8DFD797}">
      <dsp:nvSpPr>
        <dsp:cNvPr id="0" name=""/>
        <dsp:cNvSpPr/>
      </dsp:nvSpPr>
      <dsp:spPr>
        <a:xfrm>
          <a:off x="3409577" y="3194515"/>
          <a:ext cx="1880592" cy="1175370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host </a:t>
          </a:r>
          <a:r>
            <a:rPr lang="it-IT" sz="1500" kern="1200" dirty="0" err="1" smtClean="0"/>
            <a:t>country</a:t>
          </a:r>
          <a:r>
            <a:rPr lang="it-IT" sz="1500" kern="1200" dirty="0" smtClean="0"/>
            <a:t> </a:t>
          </a:r>
          <a:r>
            <a:rPr lang="it-IT" sz="1500" kern="1200" dirty="0" err="1" smtClean="0"/>
            <a:t>asset</a:t>
          </a:r>
          <a:r>
            <a:rPr lang="it-IT" sz="1500" kern="1200" dirty="0" smtClean="0"/>
            <a:t>  management vs EU asset management whole market</a:t>
          </a:r>
          <a:endParaRPr lang="it-IT" sz="1500" kern="1200" dirty="0"/>
        </a:p>
      </dsp:txBody>
      <dsp:txXfrm>
        <a:off x="3409577" y="3194515"/>
        <a:ext cx="1880592" cy="1175370"/>
      </dsp:txXfrm>
    </dsp:sp>
    <dsp:sp modelId="{2E053595-CB37-AF41-8180-46A127D4B108}">
      <dsp:nvSpPr>
        <dsp:cNvPr id="0" name=""/>
        <dsp:cNvSpPr/>
      </dsp:nvSpPr>
      <dsp:spPr>
        <a:xfrm>
          <a:off x="5742099" y="239117"/>
          <a:ext cx="2350740" cy="1175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Financial business labour market</a:t>
          </a:r>
        </a:p>
      </dsp:txBody>
      <dsp:txXfrm>
        <a:off x="5742099" y="239117"/>
        <a:ext cx="2350740" cy="1175370"/>
      </dsp:txXfrm>
    </dsp:sp>
    <dsp:sp modelId="{7A754CEE-1CD4-4E41-B9A3-40399720A87B}">
      <dsp:nvSpPr>
        <dsp:cNvPr id="0" name=""/>
        <dsp:cNvSpPr/>
      </dsp:nvSpPr>
      <dsp:spPr>
        <a:xfrm>
          <a:off x="5977173" y="1414487"/>
          <a:ext cx="370829" cy="898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499"/>
              </a:lnTo>
              <a:lnTo>
                <a:pt x="370829" y="898499"/>
              </a:lnTo>
            </a:path>
          </a:pathLst>
        </a:custGeom>
        <a:noFill/>
        <a:ln w="48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91A71-BC84-AF42-AEAA-A0C504AB673B}">
      <dsp:nvSpPr>
        <dsp:cNvPr id="0" name=""/>
        <dsp:cNvSpPr/>
      </dsp:nvSpPr>
      <dsp:spPr>
        <a:xfrm>
          <a:off x="6348003" y="1725302"/>
          <a:ext cx="1880592" cy="1175370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/>
            <a:t>total</a:t>
          </a:r>
          <a:r>
            <a:rPr lang="it-IT" sz="1500" kern="1200" baseline="0" dirty="0"/>
            <a:t> employed in the financial sector vs  country labour market</a:t>
          </a:r>
          <a:endParaRPr lang="it-IT" sz="1500" kern="1200" dirty="0"/>
        </a:p>
      </dsp:txBody>
      <dsp:txXfrm>
        <a:off x="6348003" y="1725302"/>
        <a:ext cx="1880592" cy="117537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C79DCC-4D11-4883-84A3-FE7A9E259B72}">
      <dsp:nvSpPr>
        <dsp:cNvPr id="0" name=""/>
        <dsp:cNvSpPr/>
      </dsp:nvSpPr>
      <dsp:spPr>
        <a:xfrm>
          <a:off x="482031" y="0"/>
          <a:ext cx="6679128" cy="417445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8100" cap="rnd" cmpd="sng" algn="ctr">
          <a:solidFill>
            <a:srgbClr val="FFC00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D9C41D-68DE-4465-BAB2-82A8B246530F}">
      <dsp:nvSpPr>
        <dsp:cNvPr id="0" name=""/>
        <dsp:cNvSpPr/>
      </dsp:nvSpPr>
      <dsp:spPr>
        <a:xfrm>
          <a:off x="1330281" y="2881208"/>
          <a:ext cx="173657" cy="1736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906E08-D5D4-41E4-8D60-6B0379A13DCA}">
      <dsp:nvSpPr>
        <dsp:cNvPr id="0" name=""/>
        <dsp:cNvSpPr/>
      </dsp:nvSpPr>
      <dsp:spPr>
        <a:xfrm>
          <a:off x="1417109" y="2968037"/>
          <a:ext cx="1556236" cy="1206417"/>
        </a:xfrm>
        <a:prstGeom prst="rect">
          <a:avLst/>
        </a:prstGeom>
        <a:noFill/>
        <a:ln w="635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017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150.000 euro 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3 </a:t>
          </a:r>
          <a:r>
            <a:rPr lang="it-IT" sz="2100" kern="1200" dirty="0" err="1" smtClean="0"/>
            <a:t>empl</a:t>
          </a:r>
          <a:r>
            <a:rPr lang="it-IT" sz="2100" kern="1200" dirty="0" smtClean="0"/>
            <a:t>.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1417109" y="2968037"/>
        <a:ext cx="1556236" cy="1206417"/>
      </dsp:txXfrm>
    </dsp:sp>
    <dsp:sp modelId="{8091DB3F-1C6F-40B3-93F8-5AB1911CBDC1}">
      <dsp:nvSpPr>
        <dsp:cNvPr id="0" name=""/>
        <dsp:cNvSpPr/>
      </dsp:nvSpPr>
      <dsp:spPr>
        <a:xfrm>
          <a:off x="2863141" y="1746591"/>
          <a:ext cx="313919" cy="3139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12D5BA-9855-4AFB-9A0F-D5784D0BB6F5}">
      <dsp:nvSpPr>
        <dsp:cNvPr id="0" name=""/>
        <dsp:cNvSpPr/>
      </dsp:nvSpPr>
      <dsp:spPr>
        <a:xfrm>
          <a:off x="3020100" y="1903551"/>
          <a:ext cx="1602990" cy="2270903"/>
        </a:xfrm>
        <a:prstGeom prst="rect">
          <a:avLst/>
        </a:prstGeom>
        <a:noFill/>
        <a:ln w="635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339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1.000.000 euro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10 </a:t>
          </a:r>
          <a:r>
            <a:rPr lang="it-IT" sz="2100" kern="1200" dirty="0" err="1" smtClean="0"/>
            <a:t>empl</a:t>
          </a:r>
          <a:r>
            <a:rPr lang="it-IT" sz="2100" kern="1200" dirty="0" smtClean="0"/>
            <a:t>.</a:t>
          </a:r>
          <a:endParaRPr lang="it-IT" sz="2100" kern="1200" dirty="0"/>
        </a:p>
      </dsp:txBody>
      <dsp:txXfrm>
        <a:off x="3020100" y="1903551"/>
        <a:ext cx="1602990" cy="2270903"/>
      </dsp:txXfrm>
    </dsp:sp>
    <dsp:sp modelId="{6FA496F5-2C2E-4E28-96D5-532AC052B230}">
      <dsp:nvSpPr>
        <dsp:cNvPr id="0" name=""/>
        <dsp:cNvSpPr/>
      </dsp:nvSpPr>
      <dsp:spPr>
        <a:xfrm>
          <a:off x="4706580" y="1056137"/>
          <a:ext cx="434143" cy="4341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F373F2-27FF-47ED-B6D2-568245BA4148}">
      <dsp:nvSpPr>
        <dsp:cNvPr id="0" name=""/>
        <dsp:cNvSpPr/>
      </dsp:nvSpPr>
      <dsp:spPr>
        <a:xfrm>
          <a:off x="4923652" y="1273208"/>
          <a:ext cx="1602990" cy="2901246"/>
        </a:xfrm>
        <a:prstGeom prst="rect">
          <a:avLst/>
        </a:prstGeom>
        <a:noFill/>
        <a:ln w="635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044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10.000.000 euro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50/60 </a:t>
          </a:r>
          <a:r>
            <a:rPr lang="it-IT" sz="2100" kern="1200" dirty="0" err="1" smtClean="0"/>
            <a:t>empl</a:t>
          </a:r>
          <a:r>
            <a:rPr lang="it-IT" sz="2100" kern="1200" dirty="0" smtClean="0"/>
            <a:t>.</a:t>
          </a:r>
          <a:endParaRPr lang="it-IT" sz="2100" kern="1200" dirty="0"/>
        </a:p>
      </dsp:txBody>
      <dsp:txXfrm>
        <a:off x="4923652" y="1273208"/>
        <a:ext cx="1602990" cy="290124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9ADCB4-402E-44CC-A856-8F012D7AB703}">
      <dsp:nvSpPr>
        <dsp:cNvPr id="0" name=""/>
        <dsp:cNvSpPr/>
      </dsp:nvSpPr>
      <dsp:spPr>
        <a:xfrm>
          <a:off x="2912046" y="46259"/>
          <a:ext cx="2405507" cy="24055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CMU, Financial </a:t>
          </a:r>
          <a:r>
            <a:rPr lang="it-IT" sz="1600" kern="1200" dirty="0" err="1" smtClean="0"/>
            <a:t>regulation</a:t>
          </a:r>
          <a:r>
            <a:rPr lang="it-IT" sz="1600" kern="1200" dirty="0" smtClean="0"/>
            <a:t> and </a:t>
          </a:r>
          <a:r>
            <a:rPr lang="it-IT" sz="1600" kern="1200" dirty="0" err="1" smtClean="0"/>
            <a:t>structural</a:t>
          </a:r>
          <a:r>
            <a:rPr lang="it-IT" sz="1600" kern="1200" dirty="0" smtClean="0"/>
            <a:t> </a:t>
          </a:r>
          <a:r>
            <a:rPr lang="it-IT" sz="1600" kern="1200" dirty="0" err="1" smtClean="0"/>
            <a:t>reform</a:t>
          </a:r>
          <a:endParaRPr lang="it-IT" sz="1600" kern="1200" dirty="0"/>
        </a:p>
      </dsp:txBody>
      <dsp:txXfrm>
        <a:off x="3189605" y="370077"/>
        <a:ext cx="1850390" cy="763285"/>
      </dsp:txXfrm>
    </dsp:sp>
    <dsp:sp modelId="{C1579BBF-BB3F-4D69-B3EC-BDB57A143D6C}">
      <dsp:nvSpPr>
        <dsp:cNvPr id="0" name=""/>
        <dsp:cNvSpPr/>
      </dsp:nvSpPr>
      <dsp:spPr>
        <a:xfrm>
          <a:off x="3976020" y="1110233"/>
          <a:ext cx="2405507" cy="24055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Financial </a:t>
          </a:r>
          <a:r>
            <a:rPr lang="it-IT" sz="1600" kern="1200" dirty="0" err="1" smtClean="0"/>
            <a:t>local</a:t>
          </a:r>
          <a:r>
            <a:rPr lang="it-IT" sz="1600" kern="1200" dirty="0" smtClean="0"/>
            <a:t> market promotion </a:t>
          </a:r>
          <a:r>
            <a:rPr lang="it-IT" sz="1600" kern="1200" dirty="0" err="1" smtClean="0"/>
            <a:t>stability</a:t>
          </a:r>
          <a:r>
            <a:rPr lang="it-IT" sz="1600" kern="1200" dirty="0" smtClean="0"/>
            <a:t>  and </a:t>
          </a:r>
          <a:r>
            <a:rPr lang="it-IT" sz="1600" kern="1200" dirty="0" err="1" smtClean="0"/>
            <a:t>growth</a:t>
          </a:r>
          <a:endParaRPr lang="it-IT" sz="1600" kern="1200" dirty="0"/>
        </a:p>
      </dsp:txBody>
      <dsp:txXfrm>
        <a:off x="5271293" y="1387792"/>
        <a:ext cx="925195" cy="1850390"/>
      </dsp:txXfrm>
    </dsp:sp>
    <dsp:sp modelId="{491CD175-785D-466F-9F45-E588AD8C1164}">
      <dsp:nvSpPr>
        <dsp:cNvPr id="0" name=""/>
        <dsp:cNvSpPr/>
      </dsp:nvSpPr>
      <dsp:spPr>
        <a:xfrm>
          <a:off x="2912046" y="2174208"/>
          <a:ext cx="2405507" cy="24055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Data </a:t>
          </a:r>
          <a:r>
            <a:rPr lang="it-IT" sz="1600" kern="1200" dirty="0" err="1" smtClean="0"/>
            <a:t>protection</a:t>
          </a:r>
          <a:r>
            <a:rPr lang="it-IT" sz="1600" kern="1200" dirty="0" smtClean="0"/>
            <a:t> and </a:t>
          </a:r>
          <a:r>
            <a:rPr lang="it-IT" sz="1600" kern="1200" dirty="0" err="1" smtClean="0"/>
            <a:t>digitalization</a:t>
          </a:r>
          <a:endParaRPr lang="it-IT" sz="1600" kern="1200" dirty="0"/>
        </a:p>
      </dsp:txBody>
      <dsp:txXfrm>
        <a:off x="3189605" y="3492611"/>
        <a:ext cx="1850390" cy="763285"/>
      </dsp:txXfrm>
    </dsp:sp>
    <dsp:sp modelId="{52E56B62-14C7-4C82-926C-680F7CCBA22A}">
      <dsp:nvSpPr>
        <dsp:cNvPr id="0" name=""/>
        <dsp:cNvSpPr/>
      </dsp:nvSpPr>
      <dsp:spPr>
        <a:xfrm>
          <a:off x="1848072" y="1110233"/>
          <a:ext cx="2405507" cy="24055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smtClean="0"/>
            <a:t>Int.  </a:t>
          </a:r>
          <a:r>
            <a:rPr lang="it-IT" sz="1600" kern="1200" dirty="0" smtClean="0"/>
            <a:t>relations</a:t>
          </a:r>
          <a:endParaRPr lang="it-IT" sz="1600" kern="1200" dirty="0"/>
        </a:p>
      </dsp:txBody>
      <dsp:txXfrm>
        <a:off x="2033111" y="1387792"/>
        <a:ext cx="925195" cy="1850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0.00126</cdr:x>
      <cdr:y>0.0307</cdr:y>
    </cdr:from>
    <cdr:to>
      <cdr:x>0.98999</cdr:x>
      <cdr:y>0.82456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0344" y="142007"/>
          <a:ext cx="8136904" cy="3672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2352" y="-2009"/>
          <a:ext cx="8229600" cy="4625975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01756-05FD-4941-A8F0-62C0AA120E28}" type="datetimeFigureOut">
              <a:rPr lang="it-IT" smtClean="0"/>
              <a:pPr/>
              <a:t>04/06/2015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50B47-053E-4B32-A2FA-E5D36E869BC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73A5-20F1-4675-B8E6-32FFDBE6F75F}" type="datetime1">
              <a:rPr lang="it-IT" smtClean="0"/>
              <a:pPr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7D1B-B7CE-4338-A651-C6D8FA886659}" type="datetime1">
              <a:rPr lang="it-IT" smtClean="0"/>
              <a:pPr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951-1CD4-4FA6-93E0-2FAD7D9DE8B7}" type="datetime1">
              <a:rPr lang="it-IT" smtClean="0"/>
              <a:pPr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CD09-DCA5-462D-96B7-4D24D6704E46}" type="datetime1">
              <a:rPr lang="it-IT" smtClean="0"/>
              <a:pPr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8EC0-0326-40E3-BA7C-62305CAC20B5}" type="datetime1">
              <a:rPr lang="it-IT" smtClean="0"/>
              <a:pPr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D26-65B2-4F91-B078-431DC473E5CD}" type="datetime1">
              <a:rPr lang="it-IT" smtClean="0"/>
              <a:pPr/>
              <a:t>04/06/2015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59BF-7546-4649-A28C-0CE7F7DE0CA5}" type="datetime1">
              <a:rPr lang="it-IT" smtClean="0"/>
              <a:pPr/>
              <a:t>04/06/2015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8328-4DD1-4A6E-9846-51212765BC89}" type="datetime1">
              <a:rPr lang="it-IT" smtClean="0"/>
              <a:pPr/>
              <a:t>04/06/2015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D1-1E4D-42BA-817D-8A66E0D1A05C}" type="datetime1">
              <a:rPr lang="it-IT" smtClean="0"/>
              <a:pPr/>
              <a:t>04/06/2015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AEDD-D62B-4413-AE96-2490BD1549B0}" type="datetime1">
              <a:rPr lang="it-IT" smtClean="0"/>
              <a:pPr/>
              <a:t>04/06/2015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462FC18-62F0-4C3D-B786-329427F8CC43}" type="datetime1">
              <a:rPr lang="it-IT" smtClean="0"/>
              <a:pPr/>
              <a:t>04/06/2015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92D7F70-A35C-4683-82CC-35137D3790C9}" type="datetime1">
              <a:rPr lang="it-IT" smtClean="0"/>
              <a:pPr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searchgate.net/profile/Luciano_Monti/public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48464" cy="475252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100" dirty="0" smtClean="0">
                <a:solidFill>
                  <a:srgbClr val="002060"/>
                </a:solidFill>
              </a:rPr>
              <a:t>International Seminar</a:t>
            </a:r>
            <a:r>
              <a:rPr lang="en-US" sz="3100" u="sng" dirty="0" smtClean="0">
                <a:solidFill>
                  <a:srgbClr val="002060"/>
                </a:solidFill>
              </a:rPr>
              <a:t/>
            </a:r>
            <a:br>
              <a:rPr lang="en-US" sz="3100" u="sng" dirty="0" smtClean="0">
                <a:solidFill>
                  <a:srgbClr val="002060"/>
                </a:solidFill>
              </a:rPr>
            </a:br>
            <a:r>
              <a:rPr lang="en-US" sz="3100" dirty="0" smtClean="0">
                <a:solidFill>
                  <a:srgbClr val="002060"/>
                </a:solidFill>
              </a:rPr>
              <a:t>“DO SAVINGS HAVE A ‘VOICE’ IN EUROPE?”</a:t>
            </a:r>
            <a:br>
              <a:rPr lang="en-US" sz="3100" dirty="0" smtClean="0">
                <a:solidFill>
                  <a:srgbClr val="002060"/>
                </a:solidFill>
              </a:rPr>
            </a:br>
            <a:r>
              <a:rPr lang="en-US" sz="3100" dirty="0" smtClean="0">
                <a:solidFill>
                  <a:srgbClr val="002060"/>
                </a:solidFill>
              </a:rPr>
              <a:t>Financial industry representation in Europe and role of Financial Centers and Federations</a:t>
            </a:r>
            <a:br>
              <a:rPr lang="en-US" sz="3100" dirty="0" smtClean="0">
                <a:solidFill>
                  <a:srgbClr val="002060"/>
                </a:solidFill>
              </a:rPr>
            </a:br>
            <a:r>
              <a:rPr lang="en-US" sz="3100" dirty="0" smtClean="0">
                <a:solidFill>
                  <a:srgbClr val="002060"/>
                </a:solidFill>
              </a:rPr>
              <a:t/>
            </a:r>
            <a:br>
              <a:rPr lang="en-US" sz="3100" dirty="0" smtClean="0">
                <a:solidFill>
                  <a:srgbClr val="002060"/>
                </a:solidFill>
              </a:rPr>
            </a:br>
            <a:r>
              <a:rPr lang="en-US" sz="3100" dirty="0" smtClean="0">
                <a:solidFill>
                  <a:srgbClr val="002060"/>
                </a:solidFill>
              </a:rPr>
              <a:t>Rome, June 5</a:t>
            </a:r>
            <a:r>
              <a:rPr lang="en-US" sz="3100" baseline="30000" dirty="0" smtClean="0">
                <a:solidFill>
                  <a:srgbClr val="002060"/>
                </a:solidFill>
              </a:rPr>
              <a:t>th</a:t>
            </a:r>
            <a:r>
              <a:rPr lang="en-US" sz="3100" dirty="0" smtClean="0">
                <a:solidFill>
                  <a:srgbClr val="002060"/>
                </a:solidFill>
              </a:rPr>
              <a:t> 2015</a:t>
            </a:r>
            <a:br>
              <a:rPr lang="en-US" sz="3100" dirty="0" smtClean="0">
                <a:solidFill>
                  <a:srgbClr val="002060"/>
                </a:solidFill>
              </a:rPr>
            </a:br>
            <a:endParaRPr lang="it-IT" sz="3600" dirty="0"/>
          </a:p>
        </p:txBody>
      </p:sp>
      <p:sp>
        <p:nvSpPr>
          <p:cNvPr id="6" name="Sottotitolo 2"/>
          <p:cNvSpPr>
            <a:spLocks noGrp="1"/>
          </p:cNvSpPr>
          <p:nvPr>
            <p:ph type="subTitle" idx="1"/>
          </p:nvPr>
        </p:nvSpPr>
        <p:spPr>
          <a:xfrm>
            <a:off x="539552" y="5229200"/>
            <a:ext cx="8077200" cy="1499616"/>
          </a:xfrm>
        </p:spPr>
        <p:txBody>
          <a:bodyPr/>
          <a:lstStyle/>
          <a:p>
            <a:r>
              <a:rPr lang="it-IT" dirty="0" smtClean="0"/>
              <a:t>LUCIANO MONTI</a:t>
            </a:r>
          </a:p>
          <a:p>
            <a:r>
              <a:rPr lang="it-IT" dirty="0" err="1" smtClean="0"/>
              <a:t>Adjunct</a:t>
            </a:r>
            <a:r>
              <a:rPr lang="it-IT" dirty="0" smtClean="0"/>
              <a:t> Professor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European</a:t>
            </a:r>
            <a:r>
              <a:rPr lang="it-IT" dirty="0" smtClean="0"/>
              <a:t> </a:t>
            </a:r>
            <a:r>
              <a:rPr lang="it-IT" dirty="0" err="1" smtClean="0"/>
              <a:t>Union</a:t>
            </a:r>
            <a:r>
              <a:rPr lang="it-IT" dirty="0" smtClean="0"/>
              <a:t> </a:t>
            </a:r>
            <a:r>
              <a:rPr lang="it-IT" dirty="0" err="1" smtClean="0"/>
              <a:t>Policies</a:t>
            </a:r>
            <a:endParaRPr lang="it-IT" dirty="0" smtClean="0"/>
          </a:p>
          <a:p>
            <a:r>
              <a:rPr lang="it-IT" dirty="0" smtClean="0"/>
              <a:t>LUISS Guido </a:t>
            </a:r>
            <a:r>
              <a:rPr lang="it-IT" dirty="0" err="1" smtClean="0"/>
              <a:t>Carli</a:t>
            </a:r>
            <a:r>
              <a:rPr lang="it-IT" dirty="0" smtClean="0"/>
              <a:t> </a:t>
            </a:r>
            <a:r>
              <a:rPr lang="it-IT" dirty="0" err="1" smtClean="0"/>
              <a:t>University</a:t>
            </a:r>
            <a:r>
              <a:rPr lang="it-IT" dirty="0" smtClean="0"/>
              <a:t> – </a:t>
            </a:r>
            <a:r>
              <a:rPr lang="it-IT" dirty="0" err="1" smtClean="0"/>
              <a:t>Rome</a:t>
            </a:r>
            <a:r>
              <a:rPr lang="it-IT" dirty="0" smtClean="0"/>
              <a:t> (IT)</a:t>
            </a:r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11560" y="476672"/>
            <a:ext cx="1748108" cy="79200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5" name="Immagin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r="72951" b="83187"/>
          <a:stretch/>
        </p:blipFill>
        <p:spPr bwMode="auto">
          <a:xfrm>
            <a:off x="6588224" y="440752"/>
            <a:ext cx="2018307" cy="6839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pic>
        <p:nvPicPr>
          <p:cNvPr id="7" name="Immagine 6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48799"/>
            <a:ext cx="1800200" cy="6479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(A) The European impact: the pondering system</a:t>
            </a:r>
            <a:endParaRPr lang="it-IT" sz="32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774823"/>
          <a:ext cx="8229600" cy="475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1944216"/>
                <a:gridCol w="3312368"/>
                <a:gridCol w="1810544"/>
              </a:tblGrid>
              <a:tr h="1187630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European</a:t>
                      </a:r>
                      <a:r>
                        <a:rPr lang="it-IT" sz="1600" dirty="0" smtClean="0"/>
                        <a:t> impact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Local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banks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asset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relevance</a:t>
                      </a:r>
                      <a:r>
                        <a:rPr lang="it-IT" sz="1600" dirty="0" smtClean="0"/>
                        <a:t> vs.EU27  total </a:t>
                      </a:r>
                      <a:r>
                        <a:rPr lang="it-IT" sz="1600" dirty="0" err="1" smtClean="0"/>
                        <a:t>asset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Local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insurance</a:t>
                      </a:r>
                      <a:r>
                        <a:rPr lang="it-IT" sz="1600" dirty="0" smtClean="0"/>
                        <a:t> premium market and % </a:t>
                      </a:r>
                      <a:r>
                        <a:rPr lang="it-IT" sz="1600" dirty="0" err="1" smtClean="0"/>
                        <a:t>of</a:t>
                      </a:r>
                      <a:r>
                        <a:rPr lang="it-IT" sz="1600" dirty="0" smtClean="0"/>
                        <a:t> EU27 </a:t>
                      </a:r>
                      <a:r>
                        <a:rPr lang="it-IT" sz="1600" dirty="0" err="1" smtClean="0"/>
                        <a:t>value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added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of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financial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services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Number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of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employees</a:t>
                      </a:r>
                      <a:r>
                        <a:rPr lang="it-IT" sz="1600" baseline="0" dirty="0" smtClean="0"/>
                        <a:t> i</a:t>
                      </a:r>
                      <a:r>
                        <a:rPr lang="it-IT" sz="1600" dirty="0" smtClean="0"/>
                        <a:t>n the </a:t>
                      </a:r>
                      <a:r>
                        <a:rPr lang="it-IT" sz="1600" dirty="0" err="1" smtClean="0"/>
                        <a:t>financial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sector</a:t>
                      </a:r>
                      <a:endParaRPr lang="it-IT" sz="1600" dirty="0"/>
                    </a:p>
                  </a:txBody>
                  <a:tcPr/>
                </a:tc>
              </a:tr>
              <a:tr h="118763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High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More </a:t>
                      </a:r>
                      <a:r>
                        <a:rPr lang="it-IT" sz="1600" dirty="0" err="1" smtClean="0"/>
                        <a:t>than</a:t>
                      </a:r>
                      <a:r>
                        <a:rPr lang="it-IT" sz="1600" dirty="0" smtClean="0"/>
                        <a:t> 10% total EU27 </a:t>
                      </a:r>
                      <a:r>
                        <a:rPr lang="it-IT" sz="1600" dirty="0" err="1" smtClean="0"/>
                        <a:t>asset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More </a:t>
                      </a:r>
                      <a:r>
                        <a:rPr lang="it-IT" sz="1600" dirty="0" err="1" smtClean="0"/>
                        <a:t>than</a:t>
                      </a:r>
                      <a:r>
                        <a:rPr lang="it-IT" sz="1600" dirty="0" smtClean="0"/>
                        <a:t> 10% EU 27 </a:t>
                      </a:r>
                      <a:r>
                        <a:rPr lang="it-IT" sz="1600" dirty="0" err="1" smtClean="0"/>
                        <a:t>insurance</a:t>
                      </a:r>
                      <a:r>
                        <a:rPr lang="it-IT" sz="1600" dirty="0" smtClean="0"/>
                        <a:t> premium market</a:t>
                      </a:r>
                    </a:p>
                    <a:p>
                      <a:r>
                        <a:rPr lang="it-IT" sz="1600" dirty="0" smtClean="0"/>
                        <a:t>More </a:t>
                      </a:r>
                      <a:r>
                        <a:rPr lang="it-IT" sz="1600" dirty="0" err="1" smtClean="0"/>
                        <a:t>than</a:t>
                      </a:r>
                      <a:r>
                        <a:rPr lang="it-IT" sz="1600" dirty="0" smtClean="0"/>
                        <a:t> 15% EU27  </a:t>
                      </a:r>
                      <a:r>
                        <a:rPr lang="it-IT" sz="1600" dirty="0" err="1" smtClean="0"/>
                        <a:t>financial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sector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value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added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More </a:t>
                      </a:r>
                      <a:r>
                        <a:rPr lang="it-IT" sz="1600" dirty="0" err="1" smtClean="0"/>
                        <a:t>than</a:t>
                      </a:r>
                      <a:r>
                        <a:rPr lang="it-IT" sz="1600" dirty="0" smtClean="0"/>
                        <a:t> 1.000.000</a:t>
                      </a:r>
                      <a:endParaRPr lang="it-IT" sz="1600" dirty="0"/>
                    </a:p>
                  </a:txBody>
                  <a:tcPr/>
                </a:tc>
              </a:tr>
              <a:tr h="118763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Medium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Between</a:t>
                      </a:r>
                      <a:r>
                        <a:rPr lang="it-IT" sz="1600" dirty="0" smtClean="0"/>
                        <a:t> 5% and 9%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Between</a:t>
                      </a:r>
                      <a:r>
                        <a:rPr lang="it-IT" sz="1600" dirty="0" smtClean="0"/>
                        <a:t> 5% and 9% EU27 </a:t>
                      </a:r>
                      <a:r>
                        <a:rPr lang="it-IT" sz="1600" dirty="0" err="1" smtClean="0"/>
                        <a:t>insurance</a:t>
                      </a:r>
                      <a:r>
                        <a:rPr lang="it-IT" sz="1600" dirty="0" smtClean="0"/>
                        <a:t> premium market</a:t>
                      </a:r>
                    </a:p>
                    <a:p>
                      <a:r>
                        <a:rPr lang="it-IT" sz="1600" dirty="0" err="1" smtClean="0"/>
                        <a:t>Between</a:t>
                      </a:r>
                      <a:r>
                        <a:rPr lang="it-IT" sz="1600" dirty="0" smtClean="0"/>
                        <a:t> 10% and 14% EU27 </a:t>
                      </a:r>
                      <a:r>
                        <a:rPr lang="it-IT" sz="1600" dirty="0" err="1" smtClean="0"/>
                        <a:t>financial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sector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value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added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Between</a:t>
                      </a:r>
                      <a:r>
                        <a:rPr lang="it-IT" sz="1600" dirty="0" smtClean="0"/>
                        <a:t> 1.000.000 and 500.000</a:t>
                      </a:r>
                      <a:endParaRPr lang="it-IT" sz="1600" dirty="0"/>
                    </a:p>
                  </a:txBody>
                  <a:tcPr/>
                </a:tc>
              </a:tr>
              <a:tr h="118763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Low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Less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than</a:t>
                      </a:r>
                      <a:r>
                        <a:rPr lang="it-IT" sz="1600" dirty="0" smtClean="0"/>
                        <a:t> 5%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Less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than</a:t>
                      </a:r>
                      <a:r>
                        <a:rPr lang="it-IT" sz="1600" dirty="0" smtClean="0"/>
                        <a:t> 5% EU27 </a:t>
                      </a:r>
                      <a:r>
                        <a:rPr lang="it-IT" sz="1600" dirty="0" err="1" smtClean="0"/>
                        <a:t>insurance</a:t>
                      </a:r>
                      <a:r>
                        <a:rPr lang="it-IT" sz="1600" dirty="0" smtClean="0"/>
                        <a:t> premium market</a:t>
                      </a:r>
                    </a:p>
                    <a:p>
                      <a:r>
                        <a:rPr lang="it-IT" sz="1600" dirty="0" err="1" smtClean="0"/>
                        <a:t>Less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than</a:t>
                      </a:r>
                      <a:r>
                        <a:rPr lang="it-IT" sz="1600" baseline="0" dirty="0" smtClean="0"/>
                        <a:t> 10% EU27 </a:t>
                      </a:r>
                      <a:r>
                        <a:rPr lang="it-IT" sz="1600" baseline="0" dirty="0" err="1" smtClean="0"/>
                        <a:t>financial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sector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value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added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Less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than</a:t>
                      </a:r>
                      <a:r>
                        <a:rPr lang="it-IT" sz="1600" dirty="0" smtClean="0"/>
                        <a:t> 500.000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(A) </a:t>
            </a:r>
            <a:r>
              <a:rPr lang="it-IT" sz="3200" dirty="0" err="1" smtClean="0"/>
              <a:t>Country</a:t>
            </a:r>
            <a:r>
              <a:rPr lang="it-IT" sz="3200" dirty="0" smtClean="0"/>
              <a:t> </a:t>
            </a:r>
            <a:r>
              <a:rPr lang="it-IT" sz="3200" dirty="0" err="1" smtClean="0"/>
              <a:t>bank</a:t>
            </a:r>
            <a:r>
              <a:rPr lang="it-IT" sz="3200" dirty="0" smtClean="0"/>
              <a:t> </a:t>
            </a:r>
            <a:r>
              <a:rPr lang="it-IT" sz="3200" dirty="0" err="1" smtClean="0"/>
              <a:t>assets</a:t>
            </a:r>
            <a:r>
              <a:rPr lang="it-IT" sz="3200" dirty="0" smtClean="0"/>
              <a:t> (2011 data)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11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611560" y="1628800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(A) Premium market share (2011 data) 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12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7420902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(A) The </a:t>
            </a:r>
            <a:r>
              <a:rPr lang="it-IT" sz="2400" dirty="0" err="1" smtClean="0"/>
              <a:t>labour</a:t>
            </a:r>
            <a:r>
              <a:rPr lang="it-IT" sz="2400" dirty="0" smtClean="0"/>
              <a:t> market share (</a:t>
            </a:r>
            <a:r>
              <a:rPr lang="it-IT" sz="2400" dirty="0" err="1" smtClean="0"/>
              <a:t>banks</a:t>
            </a:r>
            <a:r>
              <a:rPr lang="it-IT" sz="2400" dirty="0" smtClean="0"/>
              <a:t> and </a:t>
            </a:r>
            <a:r>
              <a:rPr lang="it-IT" sz="2400" dirty="0" err="1" smtClean="0"/>
              <a:t>other</a:t>
            </a:r>
            <a:r>
              <a:rPr lang="it-IT" sz="2400" dirty="0" smtClean="0"/>
              <a:t> </a:t>
            </a:r>
            <a:r>
              <a:rPr lang="it-IT" sz="2400" dirty="0" err="1" smtClean="0"/>
              <a:t>interm</a:t>
            </a:r>
            <a:r>
              <a:rPr lang="it-IT" sz="2400" dirty="0" smtClean="0"/>
              <a:t>. </a:t>
            </a:r>
            <a:r>
              <a:rPr lang="it-IT" sz="2400" dirty="0" err="1" smtClean="0"/>
              <a:t>empl</a:t>
            </a:r>
            <a:r>
              <a:rPr lang="it-IT" sz="2400" dirty="0" smtClean="0"/>
              <a:t>. in </a:t>
            </a:r>
            <a:r>
              <a:rPr lang="it-IT" sz="2400" dirty="0" err="1" smtClean="0"/>
              <a:t>black</a:t>
            </a:r>
            <a:r>
              <a:rPr lang="it-IT" sz="2400" dirty="0" smtClean="0"/>
              <a:t>; </a:t>
            </a:r>
            <a:r>
              <a:rPr lang="it-IT" sz="2400" dirty="0" err="1" smtClean="0"/>
              <a:t>insurance</a:t>
            </a:r>
            <a:r>
              <a:rPr lang="it-IT" sz="2400" dirty="0" smtClean="0"/>
              <a:t> </a:t>
            </a:r>
            <a:r>
              <a:rPr lang="it-IT" sz="2400" dirty="0" err="1" smtClean="0"/>
              <a:t>empl</a:t>
            </a:r>
            <a:r>
              <a:rPr lang="it-IT" sz="2400" dirty="0" smtClean="0"/>
              <a:t>. in </a:t>
            </a:r>
            <a:r>
              <a:rPr lang="it-IT" sz="2400" dirty="0" err="1" smtClean="0"/>
              <a:t>orange</a:t>
            </a:r>
            <a:r>
              <a:rPr lang="it-IT" sz="2400" dirty="0" smtClean="0"/>
              <a:t>, </a:t>
            </a:r>
            <a:r>
              <a:rPr lang="it-IT" sz="2400" dirty="0" err="1" smtClean="0"/>
              <a:t>other</a:t>
            </a:r>
            <a:r>
              <a:rPr lang="it-IT" sz="2400" dirty="0" smtClean="0"/>
              <a:t> </a:t>
            </a:r>
            <a:r>
              <a:rPr lang="it-IT" sz="2400" dirty="0" err="1" smtClean="0"/>
              <a:t>activities</a:t>
            </a:r>
            <a:r>
              <a:rPr lang="it-IT" sz="2400" dirty="0" smtClean="0"/>
              <a:t> </a:t>
            </a:r>
            <a:r>
              <a:rPr lang="it-IT" sz="2400" dirty="0" err="1" smtClean="0"/>
              <a:t>auxiliary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intermediation</a:t>
            </a:r>
            <a:r>
              <a:rPr lang="it-IT" sz="2400" dirty="0" smtClean="0"/>
              <a:t> </a:t>
            </a:r>
            <a:r>
              <a:rPr lang="it-IT" sz="2400" dirty="0" err="1" smtClean="0"/>
              <a:t>empl</a:t>
            </a:r>
            <a:r>
              <a:rPr lang="it-IT" sz="2400" dirty="0" smtClean="0"/>
              <a:t>. in yellow)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13</a:t>
            </a:fld>
            <a:endParaRPr lang="it-IT"/>
          </a:p>
        </p:txBody>
      </p:sp>
      <p:graphicFrame>
        <p:nvGraphicFramePr>
          <p:cNvPr id="5" name="G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5691506"/>
              </p:ext>
            </p:extLst>
          </p:nvPr>
        </p:nvGraphicFramePr>
        <p:xfrm>
          <a:off x="467544" y="1700808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043608" y="5661248"/>
            <a:ext cx="7128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 </a:t>
            </a:r>
            <a:r>
              <a:rPr lang="it-IT" sz="1400" dirty="0" err="1" smtClean="0"/>
              <a:t>Germany</a:t>
            </a:r>
            <a:r>
              <a:rPr lang="it-IT" sz="1400" dirty="0" smtClean="0"/>
              <a:t>           UK               France              Italy               </a:t>
            </a:r>
            <a:r>
              <a:rPr lang="it-IT" sz="1400" dirty="0" err="1" smtClean="0"/>
              <a:t>Spain</a:t>
            </a:r>
            <a:r>
              <a:rPr lang="it-IT" sz="1400" dirty="0" smtClean="0"/>
              <a:t>             </a:t>
            </a:r>
            <a:r>
              <a:rPr lang="it-IT" sz="1400" dirty="0" err="1" smtClean="0"/>
              <a:t>Poland</a:t>
            </a:r>
            <a:r>
              <a:rPr lang="it-IT" sz="1400" dirty="0" smtClean="0"/>
              <a:t>          </a:t>
            </a:r>
            <a:r>
              <a:rPr lang="it-IT" sz="1400" dirty="0" err="1" smtClean="0"/>
              <a:t>Sweden</a:t>
            </a:r>
            <a:r>
              <a:rPr lang="it-IT" sz="1400" dirty="0" smtClean="0"/>
              <a:t>         Finland</a:t>
            </a:r>
            <a:endParaRPr lang="it-IT" sz="1400" dirty="0"/>
          </a:p>
        </p:txBody>
      </p:sp>
      <p:pic>
        <p:nvPicPr>
          <p:cNvPr id="7" name="Immagin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/>
              <a:t>(A) INDEX OF ISTITUTIONAL REPRESENTATION OF THE FINANCIAL INDUSTRY SECTOR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755576" y="1774825"/>
          <a:ext cx="7931224" cy="431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2080"/>
          </a:xfrm>
        </p:spPr>
        <p:txBody>
          <a:bodyPr>
            <a:normAutofit fontScale="90000"/>
          </a:bodyPr>
          <a:lstStyle/>
          <a:p>
            <a:pPr lvl="0"/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(B) The </a:t>
            </a:r>
            <a:r>
              <a:rPr lang="it-IT" sz="3200" dirty="0" err="1" smtClean="0"/>
              <a:t>survey</a:t>
            </a:r>
            <a:r>
              <a:rPr lang="it-IT" sz="3200" dirty="0" smtClean="0"/>
              <a:t>  </a:t>
            </a:r>
            <a:r>
              <a:rPr lang="it-IT" sz="3200" dirty="0" smtClean="0">
                <a:solidFill>
                  <a:srgbClr val="FFC000"/>
                </a:solidFill>
              </a:rPr>
              <a:t>on </a:t>
            </a:r>
            <a:r>
              <a:rPr lang="it-IT" sz="3200" dirty="0" err="1" smtClean="0">
                <a:solidFill>
                  <a:srgbClr val="FFC000"/>
                </a:solidFill>
              </a:rPr>
              <a:t>new</a:t>
            </a:r>
            <a:r>
              <a:rPr lang="it-IT" sz="3200" dirty="0" smtClean="0">
                <a:solidFill>
                  <a:srgbClr val="FFC000"/>
                </a:solidFill>
              </a:rPr>
              <a:t> </a:t>
            </a:r>
            <a:r>
              <a:rPr lang="it-IT" sz="3200" dirty="0" err="1" smtClean="0">
                <a:solidFill>
                  <a:srgbClr val="FFC000"/>
                </a:solidFill>
              </a:rPr>
              <a:t>ways</a:t>
            </a:r>
            <a:r>
              <a:rPr lang="it-IT" sz="3200" dirty="0" smtClean="0">
                <a:solidFill>
                  <a:srgbClr val="FFC000"/>
                </a:solidFill>
              </a:rPr>
              <a:t> </a:t>
            </a:r>
            <a:r>
              <a:rPr lang="it-IT" sz="3200" dirty="0" err="1" smtClean="0">
                <a:solidFill>
                  <a:srgbClr val="FFC000"/>
                </a:solidFill>
              </a:rPr>
              <a:t>of</a:t>
            </a:r>
            <a:r>
              <a:rPr lang="it-IT" sz="3200" dirty="0" smtClean="0">
                <a:solidFill>
                  <a:srgbClr val="FFC000"/>
                </a:solidFill>
              </a:rPr>
              <a:t> </a:t>
            </a:r>
            <a:r>
              <a:rPr lang="it-IT" sz="3200" dirty="0" err="1" smtClean="0">
                <a:solidFill>
                  <a:srgbClr val="FFC000"/>
                </a:solidFill>
              </a:rPr>
              <a:t>representation</a:t>
            </a:r>
            <a:r>
              <a:rPr lang="it-IT" sz="3200" dirty="0" smtClean="0">
                <a:solidFill>
                  <a:srgbClr val="FFC000"/>
                </a:solidFill>
              </a:rPr>
              <a:t> </a:t>
            </a:r>
            <a:r>
              <a:rPr lang="it-IT" sz="3200" dirty="0" err="1" smtClean="0">
                <a:solidFill>
                  <a:srgbClr val="FFC000"/>
                </a:solidFill>
              </a:rPr>
              <a:t>of</a:t>
            </a:r>
            <a:r>
              <a:rPr lang="it-IT" sz="3200" dirty="0" smtClean="0">
                <a:solidFill>
                  <a:srgbClr val="FFC000"/>
                </a:solidFill>
              </a:rPr>
              <a:t> </a:t>
            </a:r>
            <a:r>
              <a:rPr lang="it-IT" sz="3200" dirty="0" err="1" smtClean="0">
                <a:solidFill>
                  <a:srgbClr val="FFC000"/>
                </a:solidFill>
              </a:rPr>
              <a:t>financial</a:t>
            </a:r>
            <a:r>
              <a:rPr lang="it-IT" sz="3200" dirty="0" smtClean="0">
                <a:solidFill>
                  <a:srgbClr val="FFC000"/>
                </a:solidFill>
              </a:rPr>
              <a:t> </a:t>
            </a:r>
            <a:r>
              <a:rPr lang="it-IT" sz="3200" dirty="0" err="1" smtClean="0">
                <a:solidFill>
                  <a:srgbClr val="FFC000"/>
                </a:solidFill>
              </a:rPr>
              <a:t>industry</a:t>
            </a:r>
            <a:r>
              <a:rPr lang="it-IT" sz="3200" dirty="0" smtClean="0">
                <a:solidFill>
                  <a:srgbClr val="FFC000"/>
                </a:solidFill>
              </a:rPr>
              <a:t/>
            </a:r>
            <a:br>
              <a:rPr lang="it-IT" sz="3200" dirty="0" smtClean="0">
                <a:solidFill>
                  <a:srgbClr val="FFC000"/>
                </a:solidFill>
              </a:rPr>
            </a:br>
            <a:endParaRPr lang="it-IT" sz="3200" dirty="0">
              <a:solidFill>
                <a:srgbClr val="FFC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5877272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(FFFS and </a:t>
            </a:r>
            <a:r>
              <a:rPr lang="it-IT" sz="1400" dirty="0" err="1" smtClean="0"/>
              <a:t>FeBAF</a:t>
            </a:r>
            <a:r>
              <a:rPr lang="it-IT" sz="1400" dirty="0" smtClean="0"/>
              <a:t> are </a:t>
            </a:r>
            <a:r>
              <a:rPr lang="it-IT" sz="1400" dirty="0" err="1" smtClean="0"/>
              <a:t>considered</a:t>
            </a:r>
            <a:r>
              <a:rPr lang="it-IT" sz="1400" dirty="0" smtClean="0"/>
              <a:t> </a:t>
            </a:r>
            <a:r>
              <a:rPr lang="it-IT" sz="1400" dirty="0" err="1" smtClean="0"/>
              <a:t>also</a:t>
            </a:r>
            <a:r>
              <a:rPr lang="it-IT" sz="1400" dirty="0" smtClean="0"/>
              <a:t> in </a:t>
            </a:r>
            <a:r>
              <a:rPr lang="it-IT" sz="1400" dirty="0" err="1" smtClean="0"/>
              <a:t>research</a:t>
            </a:r>
            <a:r>
              <a:rPr lang="it-IT" sz="1400" dirty="0" smtClean="0"/>
              <a:t> A)</a:t>
            </a:r>
            <a:endParaRPr lang="it-IT" sz="1400" dirty="0"/>
          </a:p>
        </p:txBody>
      </p:sp>
      <p:graphicFrame>
        <p:nvGraphicFramePr>
          <p:cNvPr id="9" name="Grafico 8"/>
          <p:cNvGraphicFramePr/>
          <p:nvPr/>
        </p:nvGraphicFramePr>
        <p:xfrm>
          <a:off x="1547664" y="1916832"/>
          <a:ext cx="583264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2080"/>
          </a:xfrm>
        </p:spPr>
        <p:txBody>
          <a:bodyPr>
            <a:normAutofit fontScale="90000"/>
          </a:bodyPr>
          <a:lstStyle/>
          <a:p>
            <a:pPr lvl="0"/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(B) The </a:t>
            </a:r>
            <a:r>
              <a:rPr lang="it-IT" sz="3200" dirty="0" err="1" smtClean="0"/>
              <a:t>survey</a:t>
            </a:r>
            <a:r>
              <a:rPr lang="it-IT" sz="3200" dirty="0" smtClean="0"/>
              <a:t> </a:t>
            </a:r>
            <a:r>
              <a:rPr lang="it-IT" sz="3200" dirty="0" smtClean="0">
                <a:solidFill>
                  <a:srgbClr val="FFC000"/>
                </a:solidFill>
              </a:rPr>
              <a:t>on </a:t>
            </a:r>
            <a:r>
              <a:rPr lang="it-IT" sz="3200" dirty="0" err="1" smtClean="0">
                <a:solidFill>
                  <a:srgbClr val="FFC000"/>
                </a:solidFill>
              </a:rPr>
              <a:t>new</a:t>
            </a:r>
            <a:r>
              <a:rPr lang="it-IT" sz="3200" dirty="0" smtClean="0">
                <a:solidFill>
                  <a:srgbClr val="FFC000"/>
                </a:solidFill>
              </a:rPr>
              <a:t> </a:t>
            </a:r>
            <a:r>
              <a:rPr lang="it-IT" sz="3200" dirty="0" err="1" smtClean="0">
                <a:solidFill>
                  <a:srgbClr val="FFC000"/>
                </a:solidFill>
              </a:rPr>
              <a:t>ways</a:t>
            </a:r>
            <a:r>
              <a:rPr lang="it-IT" sz="3200" dirty="0" smtClean="0">
                <a:solidFill>
                  <a:srgbClr val="FFC000"/>
                </a:solidFill>
              </a:rPr>
              <a:t> </a:t>
            </a:r>
            <a:r>
              <a:rPr lang="it-IT" sz="3200" dirty="0" err="1" smtClean="0">
                <a:solidFill>
                  <a:srgbClr val="FFC000"/>
                </a:solidFill>
              </a:rPr>
              <a:t>of</a:t>
            </a:r>
            <a:r>
              <a:rPr lang="it-IT" sz="3200" dirty="0" smtClean="0">
                <a:solidFill>
                  <a:srgbClr val="FFC000"/>
                </a:solidFill>
              </a:rPr>
              <a:t> </a:t>
            </a:r>
            <a:r>
              <a:rPr lang="it-IT" sz="3200" dirty="0" err="1" smtClean="0">
                <a:solidFill>
                  <a:srgbClr val="FFC000"/>
                </a:solidFill>
              </a:rPr>
              <a:t>representation</a:t>
            </a:r>
            <a:r>
              <a:rPr lang="it-IT" sz="3200" dirty="0" smtClean="0">
                <a:solidFill>
                  <a:srgbClr val="FFC000"/>
                </a:solidFill>
              </a:rPr>
              <a:t> </a:t>
            </a:r>
            <a:r>
              <a:rPr lang="it-IT" sz="3200" dirty="0" err="1" smtClean="0">
                <a:solidFill>
                  <a:srgbClr val="FFC000"/>
                </a:solidFill>
              </a:rPr>
              <a:t>of</a:t>
            </a:r>
            <a:r>
              <a:rPr lang="it-IT" sz="3200" dirty="0" smtClean="0">
                <a:solidFill>
                  <a:srgbClr val="FFC000"/>
                </a:solidFill>
              </a:rPr>
              <a:t> </a:t>
            </a:r>
            <a:r>
              <a:rPr lang="it-IT" sz="3200" dirty="0" err="1" smtClean="0">
                <a:solidFill>
                  <a:srgbClr val="FFC000"/>
                </a:solidFill>
              </a:rPr>
              <a:t>financial</a:t>
            </a:r>
            <a:r>
              <a:rPr lang="it-IT" sz="3200" dirty="0" smtClean="0">
                <a:solidFill>
                  <a:srgbClr val="FFC000"/>
                </a:solidFill>
              </a:rPr>
              <a:t> </a:t>
            </a:r>
            <a:r>
              <a:rPr lang="it-IT" sz="3200" dirty="0" err="1" smtClean="0">
                <a:solidFill>
                  <a:srgbClr val="FFC000"/>
                </a:solidFill>
              </a:rPr>
              <a:t>industry</a:t>
            </a:r>
            <a:r>
              <a:rPr lang="it-IT" sz="3200" dirty="0" smtClean="0">
                <a:solidFill>
                  <a:srgbClr val="FFC000"/>
                </a:solidFill>
              </a:rPr>
              <a:t/>
            </a:r>
            <a:br>
              <a:rPr lang="it-IT" sz="3200" dirty="0" smtClean="0">
                <a:solidFill>
                  <a:srgbClr val="FFC000"/>
                </a:solidFill>
              </a:rPr>
            </a:br>
            <a:endParaRPr lang="it-IT" sz="3200" dirty="0">
              <a:solidFill>
                <a:srgbClr val="FFC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16</a:t>
            </a:fld>
            <a:endParaRPr lang="it-IT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539552" y="1700809"/>
          <a:ext cx="8064896" cy="454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186"/>
                <a:gridCol w="2197710"/>
              </a:tblGrid>
              <a:tr h="43409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Respondent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Organizations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Country</a:t>
                      </a:r>
                      <a:endParaRPr lang="it-IT" dirty="0"/>
                    </a:p>
                  </a:txBody>
                  <a:tcPr/>
                </a:tc>
              </a:tr>
              <a:tr h="434097">
                <a:tc>
                  <a:txBody>
                    <a:bodyPr/>
                    <a:lstStyle/>
                    <a:p>
                      <a:r>
                        <a:rPr lang="it-IT" dirty="0" smtClean="0"/>
                        <a:t>City </a:t>
                      </a:r>
                      <a:r>
                        <a:rPr lang="it-IT" dirty="0" err="1" smtClean="0"/>
                        <a:t>of</a:t>
                      </a:r>
                      <a:r>
                        <a:rPr lang="it-IT" dirty="0" smtClean="0"/>
                        <a:t> London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United</a:t>
                      </a:r>
                      <a:r>
                        <a:rPr lang="it-IT" dirty="0" smtClean="0"/>
                        <a:t> Kingdom</a:t>
                      </a:r>
                      <a:endParaRPr lang="it-IT" dirty="0"/>
                    </a:p>
                  </a:txBody>
                  <a:tcPr/>
                </a:tc>
              </a:tr>
              <a:tr h="434097">
                <a:tc>
                  <a:txBody>
                    <a:bodyPr/>
                    <a:lstStyle/>
                    <a:p>
                      <a:r>
                        <a:rPr lang="en-US" dirty="0" smtClean="0"/>
                        <a:t>Federation of Finnish Financial Services </a:t>
                      </a:r>
                      <a:r>
                        <a:rPr lang="en-US" sz="1600" dirty="0" smtClean="0"/>
                        <a:t>(1)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Finland</a:t>
                      </a:r>
                      <a:endParaRPr lang="it-IT" dirty="0"/>
                    </a:p>
                  </a:txBody>
                  <a:tcPr/>
                </a:tc>
              </a:tr>
              <a:tr h="629626">
                <a:tc>
                  <a:txBody>
                    <a:bodyPr/>
                    <a:lstStyle/>
                    <a:p>
                      <a:r>
                        <a:rPr kumimoji="0" lang="fr-B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Federazione</a:t>
                      </a:r>
                      <a:r>
                        <a:rPr kumimoji="0" lang="fr-B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delle Banche, delle </a:t>
                      </a:r>
                      <a:r>
                        <a:rPr kumimoji="0" lang="fr-B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Assicurazioni</a:t>
                      </a:r>
                      <a:r>
                        <a:rPr kumimoji="0" lang="fr-B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kumimoji="0" lang="fr-B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della</a:t>
                      </a:r>
                      <a:r>
                        <a:rPr kumimoji="0" lang="fr-B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B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Finanza</a:t>
                      </a:r>
                      <a:r>
                        <a:rPr kumimoji="0" lang="fr-B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(1)</a:t>
                      </a:r>
                      <a:endParaRPr kumimoji="0" lang="it-IT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Italy</a:t>
                      </a:r>
                      <a:endParaRPr lang="it-IT" dirty="0"/>
                    </a:p>
                  </a:txBody>
                  <a:tcPr/>
                </a:tc>
              </a:tr>
              <a:tr h="43409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Frankfurt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Main</a:t>
                      </a:r>
                      <a:r>
                        <a:rPr lang="it-IT" dirty="0" smtClean="0"/>
                        <a:t> Finance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Germany</a:t>
                      </a:r>
                      <a:endParaRPr lang="it-IT" dirty="0"/>
                    </a:p>
                  </a:txBody>
                  <a:tcPr/>
                </a:tc>
              </a:tr>
              <a:tr h="43409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Luxembourg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for</a:t>
                      </a:r>
                      <a:r>
                        <a:rPr lang="it-IT" dirty="0" smtClean="0"/>
                        <a:t> Finance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Luxembourg</a:t>
                      </a:r>
                      <a:endParaRPr lang="it-IT" dirty="0"/>
                    </a:p>
                  </a:txBody>
                  <a:tcPr/>
                </a:tc>
              </a:tr>
              <a:tr h="43409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Munich</a:t>
                      </a:r>
                      <a:r>
                        <a:rPr lang="it-IT" dirty="0" smtClean="0"/>
                        <a:t> Financial </a:t>
                      </a:r>
                      <a:r>
                        <a:rPr lang="it-IT" dirty="0" err="1" smtClean="0"/>
                        <a:t>Centre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Initiative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Germany</a:t>
                      </a:r>
                      <a:endParaRPr lang="it-IT" dirty="0"/>
                    </a:p>
                  </a:txBody>
                  <a:tcPr/>
                </a:tc>
              </a:tr>
              <a:tr h="434097">
                <a:tc>
                  <a:txBody>
                    <a:bodyPr/>
                    <a:lstStyle/>
                    <a:p>
                      <a:r>
                        <a:rPr lang="en-US" dirty="0" smtClean="0"/>
                        <a:t>Paris </a:t>
                      </a:r>
                      <a:r>
                        <a:rPr lang="en-US" dirty="0" err="1" smtClean="0"/>
                        <a:t>Europlace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France</a:t>
                      </a:r>
                      <a:endParaRPr lang="it-IT" dirty="0"/>
                    </a:p>
                  </a:txBody>
                  <a:tcPr/>
                </a:tc>
              </a:tr>
              <a:tr h="43409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Scottish</a:t>
                      </a:r>
                      <a:r>
                        <a:rPr lang="it-IT" dirty="0" smtClean="0"/>
                        <a:t> Financial </a:t>
                      </a:r>
                      <a:r>
                        <a:rPr lang="it-IT" dirty="0" err="1" smtClean="0"/>
                        <a:t>Enterprise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United</a:t>
                      </a:r>
                      <a:r>
                        <a:rPr lang="it-IT" dirty="0" smtClean="0"/>
                        <a:t> Kingdom</a:t>
                      </a:r>
                      <a:endParaRPr lang="it-IT" dirty="0"/>
                    </a:p>
                  </a:txBody>
                  <a:tcPr/>
                </a:tc>
              </a:tr>
              <a:tr h="43409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Spain</a:t>
                      </a:r>
                      <a:r>
                        <a:rPr lang="it-IT" dirty="0" smtClean="0"/>
                        <a:t> Financial </a:t>
                      </a:r>
                      <a:r>
                        <a:rPr lang="it-IT" dirty="0" err="1" smtClean="0"/>
                        <a:t>Centre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Spain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39552" y="6381328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(1) </a:t>
            </a:r>
            <a:r>
              <a:rPr lang="it-IT" sz="1400" dirty="0" err="1" smtClean="0"/>
              <a:t>considered</a:t>
            </a:r>
            <a:r>
              <a:rPr lang="it-IT" sz="1400" dirty="0" smtClean="0"/>
              <a:t> </a:t>
            </a:r>
            <a:r>
              <a:rPr lang="it-IT" sz="1400" dirty="0" err="1" smtClean="0"/>
              <a:t>also</a:t>
            </a:r>
            <a:r>
              <a:rPr lang="it-IT" sz="1400" dirty="0" smtClean="0"/>
              <a:t> in </a:t>
            </a:r>
            <a:r>
              <a:rPr lang="it-IT" sz="1400" dirty="0" err="1" smtClean="0"/>
              <a:t>research</a:t>
            </a:r>
            <a:r>
              <a:rPr lang="it-IT" sz="1400" dirty="0" smtClean="0"/>
              <a:t> A</a:t>
            </a: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(B) </a:t>
            </a:r>
            <a:r>
              <a:rPr lang="it-IT" dirty="0" err="1" smtClean="0"/>
              <a:t>Legal</a:t>
            </a:r>
            <a:r>
              <a:rPr lang="it-IT" dirty="0" smtClean="0"/>
              <a:t> status (</a:t>
            </a:r>
            <a:r>
              <a:rPr lang="it-IT" dirty="0" err="1" smtClean="0"/>
              <a:t>percentage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respondents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17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(B) Partnership (</a:t>
            </a:r>
            <a:r>
              <a:rPr lang="it-IT" dirty="0" err="1" smtClean="0"/>
              <a:t>percentage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respondents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18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(B) </a:t>
            </a:r>
            <a:r>
              <a:rPr lang="it-IT" dirty="0" err="1" smtClean="0"/>
              <a:t>Organization</a:t>
            </a:r>
            <a:r>
              <a:rPr lang="it-IT" dirty="0" smtClean="0"/>
              <a:t> and budget (key </a:t>
            </a:r>
            <a:r>
              <a:rPr lang="it-IT" dirty="0" err="1" smtClean="0"/>
              <a:t>figures</a:t>
            </a:r>
            <a:r>
              <a:rPr lang="it-IT" dirty="0" smtClean="0"/>
              <a:t>)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827584" y="1772816"/>
          <a:ext cx="7643192" cy="4174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19</a:t>
            </a:fld>
            <a:endParaRPr lang="it-IT"/>
          </a:p>
        </p:txBody>
      </p:sp>
      <p:pic>
        <p:nvPicPr>
          <p:cNvPr id="6" name="Immagine 5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researches</a:t>
            </a:r>
            <a:r>
              <a:rPr lang="it-IT" dirty="0" smtClean="0"/>
              <a:t> and key </a:t>
            </a:r>
            <a:r>
              <a:rPr lang="it-IT" dirty="0" err="1" smtClean="0"/>
              <a:t>results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6" name="Immagin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7" name="Diagramma 6"/>
          <p:cNvGraphicFramePr/>
          <p:nvPr/>
        </p:nvGraphicFramePr>
        <p:xfrm>
          <a:off x="1524000" y="2204864"/>
          <a:ext cx="6072336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(B) Key </a:t>
            </a:r>
            <a:r>
              <a:rPr lang="it-IT" dirty="0" err="1" smtClean="0"/>
              <a:t>interests</a:t>
            </a:r>
            <a:r>
              <a:rPr lang="it-IT" dirty="0" smtClean="0"/>
              <a:t> 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20</a:t>
            </a:fld>
            <a:endParaRPr lang="it-IT"/>
          </a:p>
        </p:txBody>
      </p:sp>
      <p:pic>
        <p:nvPicPr>
          <p:cNvPr id="6" name="Immagine 5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(B) </a:t>
            </a:r>
            <a:r>
              <a:rPr lang="it-IT" dirty="0" err="1" smtClean="0"/>
              <a:t>Permanent</a:t>
            </a:r>
            <a:r>
              <a:rPr lang="it-IT" dirty="0" smtClean="0"/>
              <a:t> </a:t>
            </a:r>
            <a:r>
              <a:rPr lang="it-IT" dirty="0" err="1" smtClean="0"/>
              <a:t>representation</a:t>
            </a:r>
            <a:r>
              <a:rPr lang="it-IT" dirty="0" smtClean="0"/>
              <a:t> in </a:t>
            </a:r>
            <a:r>
              <a:rPr lang="it-IT" dirty="0" err="1" smtClean="0"/>
              <a:t>Brussels</a:t>
            </a:r>
            <a:r>
              <a:rPr lang="it-IT" dirty="0" smtClean="0"/>
              <a:t> or in extra EU </a:t>
            </a:r>
            <a:r>
              <a:rPr lang="it-IT" dirty="0" err="1" smtClean="0"/>
              <a:t>countries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21</a:t>
            </a:fld>
            <a:endParaRPr lang="it-IT"/>
          </a:p>
        </p:txBody>
      </p:sp>
      <p:graphicFrame>
        <p:nvGraphicFramePr>
          <p:cNvPr id="5" name="Grafico 4"/>
          <p:cNvGraphicFramePr/>
          <p:nvPr/>
        </p:nvGraphicFramePr>
        <p:xfrm>
          <a:off x="755576" y="2132856"/>
          <a:ext cx="73448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(B) </a:t>
            </a:r>
            <a:r>
              <a:rPr lang="it-IT" dirty="0" err="1" smtClean="0"/>
              <a:t>Relevance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lobbying </a:t>
            </a:r>
            <a:r>
              <a:rPr lang="it-IT" dirty="0" err="1" smtClean="0"/>
              <a:t>activities</a:t>
            </a:r>
            <a:r>
              <a:rPr lang="it-IT" dirty="0" smtClean="0"/>
              <a:t> (</a:t>
            </a:r>
            <a:r>
              <a:rPr lang="it-IT" dirty="0" err="1" smtClean="0"/>
              <a:t>number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answers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22</a:t>
            </a:fld>
            <a:endParaRPr lang="it-IT"/>
          </a:p>
        </p:txBody>
      </p:sp>
      <p:graphicFrame>
        <p:nvGraphicFramePr>
          <p:cNvPr id="7" name="Grafico 6"/>
          <p:cNvGraphicFramePr/>
          <p:nvPr/>
        </p:nvGraphicFramePr>
        <p:xfrm>
          <a:off x="1259632" y="1844824"/>
          <a:ext cx="655272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(B) Relevance of lobbying activities (areas by nr. of answers)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en-GB" dirty="0" smtClean="0"/>
              <a:t>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en-GB" dirty="0" smtClean="0"/>
              <a:t>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en-GB" dirty="0" smtClean="0"/>
              <a:t>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en-GB" dirty="0" smtClean="0"/>
              <a:t>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en-GB" dirty="0" smtClean="0"/>
              <a:t>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en-GB" dirty="0" smtClean="0"/>
              <a:t> 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23</a:t>
            </a:fld>
            <a:endParaRPr lang="it-IT"/>
          </a:p>
        </p:txBody>
      </p:sp>
      <p:graphicFrame>
        <p:nvGraphicFramePr>
          <p:cNvPr id="5" name="Grafico 4"/>
          <p:cNvGraphicFramePr/>
          <p:nvPr/>
        </p:nvGraphicFramePr>
        <p:xfrm>
          <a:off x="899592" y="1844824"/>
          <a:ext cx="72008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252728"/>
          </a:xfrm>
        </p:spPr>
        <p:txBody>
          <a:bodyPr>
            <a:normAutofit/>
          </a:bodyPr>
          <a:lstStyle/>
          <a:p>
            <a:r>
              <a:rPr lang="it-IT" sz="3200" dirty="0" smtClean="0"/>
              <a:t>(B) Interest in </a:t>
            </a:r>
            <a:r>
              <a:rPr lang="it-IT" sz="3200" dirty="0" err="1" smtClean="0"/>
              <a:t>permanent</a:t>
            </a:r>
            <a:r>
              <a:rPr lang="it-IT" sz="3200" dirty="0" smtClean="0"/>
              <a:t> </a:t>
            </a:r>
            <a:r>
              <a:rPr lang="it-IT" sz="3200" dirty="0" err="1" smtClean="0"/>
              <a:t>coordination</a:t>
            </a:r>
            <a:r>
              <a:rPr lang="it-IT" sz="3200" dirty="0" smtClean="0"/>
              <a:t> (</a:t>
            </a:r>
            <a:r>
              <a:rPr lang="it-IT" sz="3200" dirty="0" err="1" smtClean="0"/>
              <a:t>number</a:t>
            </a:r>
            <a:r>
              <a:rPr lang="it-IT" sz="3200" dirty="0" smtClean="0"/>
              <a:t> </a:t>
            </a:r>
            <a:r>
              <a:rPr lang="it-IT" sz="3200" dirty="0" err="1" smtClean="0"/>
              <a:t>of</a:t>
            </a:r>
            <a:r>
              <a:rPr lang="it-IT" sz="3200" dirty="0" smtClean="0"/>
              <a:t> </a:t>
            </a:r>
            <a:r>
              <a:rPr lang="it-IT" sz="3200" dirty="0" err="1" smtClean="0"/>
              <a:t>answers</a:t>
            </a:r>
            <a:r>
              <a:rPr lang="it-IT" sz="3200" dirty="0" smtClean="0"/>
              <a:t>)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24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1043608" y="1772816"/>
          <a:ext cx="6840760" cy="449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magine 5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Immagin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252728"/>
          </a:xfrm>
        </p:spPr>
        <p:txBody>
          <a:bodyPr>
            <a:normAutofit/>
          </a:bodyPr>
          <a:lstStyle/>
          <a:p>
            <a:r>
              <a:rPr lang="it-IT" sz="3200" dirty="0" smtClean="0"/>
              <a:t>Key </a:t>
            </a:r>
            <a:r>
              <a:rPr lang="it-IT" sz="3200" dirty="0" err="1" smtClean="0"/>
              <a:t>remarks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25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539552" y="1772816"/>
          <a:ext cx="828092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5000" dirty="0" smtClean="0"/>
              <a:t>THANK YOU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presentation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avalaible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2200" dirty="0" smtClean="0">
                <a:hlinkClick r:id="rId2"/>
              </a:rPr>
              <a:t>http://www.researchgate.net/</a:t>
            </a:r>
            <a:r>
              <a:rPr lang="it-IT" sz="2200" dirty="0" err="1" smtClean="0">
                <a:hlinkClick r:id="rId2"/>
              </a:rPr>
              <a:t>profile</a:t>
            </a:r>
            <a:r>
              <a:rPr lang="it-IT" sz="2200" dirty="0" smtClean="0">
                <a:hlinkClick r:id="rId2"/>
              </a:rPr>
              <a:t>/</a:t>
            </a:r>
            <a:r>
              <a:rPr lang="it-IT" sz="2200" dirty="0" err="1" smtClean="0">
                <a:hlinkClick r:id="rId2"/>
              </a:rPr>
              <a:t>Luciano_Monti</a:t>
            </a:r>
            <a:r>
              <a:rPr lang="it-IT" sz="2200" dirty="0" smtClean="0">
                <a:hlinkClick r:id="rId2"/>
              </a:rPr>
              <a:t>/</a:t>
            </a:r>
            <a:r>
              <a:rPr lang="it-IT" sz="2200" dirty="0" err="1" smtClean="0">
                <a:hlinkClick r:id="rId2"/>
              </a:rPr>
              <a:t>publications</a:t>
            </a:r>
            <a:endParaRPr lang="it-IT" sz="2200" dirty="0"/>
          </a:p>
        </p:txBody>
      </p:sp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(A) The domestic impact: the institutional representative bodies monitored</a:t>
            </a:r>
            <a:endParaRPr lang="it-IT" sz="32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  <p:graphicFrame>
        <p:nvGraphicFramePr>
          <p:cNvPr id="7" name="Grafico 6"/>
          <p:cNvGraphicFramePr/>
          <p:nvPr/>
        </p:nvGraphicFramePr>
        <p:xfrm>
          <a:off x="611560" y="1700808"/>
          <a:ext cx="79928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magine 7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(A) Taxonomy and main indicators for domestic index representation of the financial industry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83568" y="1628800"/>
          <a:ext cx="7776864" cy="431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6" name="Immagine 5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(A) The domestic impact: the pondering system</a:t>
            </a:r>
            <a:endParaRPr lang="it-IT" sz="32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7" name="Segnaposto contenuto 4"/>
          <p:cNvGraphicFramePr>
            <a:graphicFrameLocks/>
          </p:cNvGraphicFramePr>
          <p:nvPr/>
        </p:nvGraphicFramePr>
        <p:xfrm>
          <a:off x="323528" y="1628801"/>
          <a:ext cx="8363272" cy="4923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99"/>
                <a:gridCol w="1536730"/>
                <a:gridCol w="2634394"/>
                <a:gridCol w="3157149"/>
              </a:tblGrid>
              <a:tr h="806368">
                <a:tc>
                  <a:txBody>
                    <a:bodyPr/>
                    <a:lstStyle/>
                    <a:p>
                      <a:r>
                        <a:rPr lang="it-IT" sz="1500" dirty="0" err="1" smtClean="0"/>
                        <a:t>Domestic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dirty="0" smtClean="0"/>
                        <a:t>impact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In the </a:t>
                      </a:r>
                      <a:r>
                        <a:rPr lang="it-IT" sz="1500" dirty="0" err="1" smtClean="0"/>
                        <a:t>labour</a:t>
                      </a:r>
                      <a:r>
                        <a:rPr lang="it-IT" sz="1500" baseline="0" dirty="0" smtClean="0"/>
                        <a:t> market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 err="1" smtClean="0"/>
                        <a:t>Contribution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to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national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gross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value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added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 err="1" smtClean="0"/>
                        <a:t>Level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of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representation</a:t>
                      </a:r>
                      <a:endParaRPr lang="it-IT" sz="1500" dirty="0"/>
                    </a:p>
                  </a:txBody>
                  <a:tcPr/>
                </a:tc>
              </a:tr>
              <a:tr h="1191187"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High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 err="1" smtClean="0"/>
                        <a:t>Equivalent</a:t>
                      </a:r>
                      <a:r>
                        <a:rPr lang="it-IT" sz="1500" dirty="0" smtClean="0"/>
                        <a:t> or </a:t>
                      </a:r>
                      <a:r>
                        <a:rPr lang="it-IT" sz="1500" dirty="0" err="1" smtClean="0"/>
                        <a:t>superior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to</a:t>
                      </a:r>
                      <a:r>
                        <a:rPr lang="it-IT" sz="1500" dirty="0" smtClean="0"/>
                        <a:t> 3,5% </a:t>
                      </a:r>
                      <a:r>
                        <a:rPr lang="it-IT" sz="1500" dirty="0" err="1" smtClean="0"/>
                        <a:t>of</a:t>
                      </a:r>
                      <a:r>
                        <a:rPr lang="it-IT" sz="1500" dirty="0" smtClean="0"/>
                        <a:t> total </a:t>
                      </a:r>
                      <a:r>
                        <a:rPr lang="it-IT" sz="1500" dirty="0" err="1" smtClean="0"/>
                        <a:t>labour</a:t>
                      </a:r>
                      <a:r>
                        <a:rPr lang="it-IT" sz="1500" dirty="0" smtClean="0"/>
                        <a:t> market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90% </a:t>
                      </a:r>
                      <a:r>
                        <a:rPr lang="it-IT" sz="1500" dirty="0" err="1" smtClean="0"/>
                        <a:t>equivalent</a:t>
                      </a:r>
                      <a:r>
                        <a:rPr lang="it-IT" sz="1500" dirty="0" smtClean="0"/>
                        <a:t> or </a:t>
                      </a:r>
                      <a:r>
                        <a:rPr lang="it-IT" sz="1500" dirty="0" err="1" smtClean="0"/>
                        <a:t>superior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to</a:t>
                      </a:r>
                      <a:r>
                        <a:rPr lang="it-IT" sz="1500" dirty="0" smtClean="0"/>
                        <a:t> the </a:t>
                      </a:r>
                      <a:r>
                        <a:rPr lang="it-IT" sz="1500" dirty="0" err="1" smtClean="0"/>
                        <a:t>average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financial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sector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contribution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to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gross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value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added</a:t>
                      </a:r>
                      <a:r>
                        <a:rPr lang="it-IT" sz="1500" dirty="0" smtClean="0"/>
                        <a:t> in EU27 </a:t>
                      </a:r>
                      <a:r>
                        <a:rPr lang="it-IT" sz="1500" dirty="0" err="1" smtClean="0"/>
                        <a:t>countries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80% or more </a:t>
                      </a:r>
                      <a:r>
                        <a:rPr lang="it-IT" sz="1500" dirty="0" err="1" smtClean="0"/>
                        <a:t>of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financial</a:t>
                      </a:r>
                      <a:r>
                        <a:rPr lang="it-IT" sz="1500" dirty="0" smtClean="0"/>
                        <a:t> comp. </a:t>
                      </a:r>
                      <a:r>
                        <a:rPr lang="it-IT" sz="1500" dirty="0" err="1" smtClean="0"/>
                        <a:t>represented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by</a:t>
                      </a:r>
                      <a:r>
                        <a:rPr lang="it-IT" sz="1500" baseline="0" dirty="0" smtClean="0"/>
                        <a:t> the single </a:t>
                      </a:r>
                      <a:r>
                        <a:rPr lang="it-IT" sz="1500" baseline="0" dirty="0" err="1" smtClean="0"/>
                        <a:t>association</a:t>
                      </a:r>
                      <a:r>
                        <a:rPr lang="it-IT" sz="1500" baseline="0" dirty="0" smtClean="0"/>
                        <a:t> or at the </a:t>
                      </a:r>
                      <a:r>
                        <a:rPr lang="it-IT" sz="1500" baseline="0" dirty="0" err="1" smtClean="0"/>
                        <a:t>whole</a:t>
                      </a:r>
                      <a:r>
                        <a:rPr lang="it-IT" sz="1500" baseline="0" dirty="0" smtClean="0"/>
                        <a:t>. At </a:t>
                      </a:r>
                      <a:r>
                        <a:rPr lang="it-IT" sz="1500" baseline="0" dirty="0" err="1" smtClean="0"/>
                        <a:t>least</a:t>
                      </a:r>
                      <a:r>
                        <a:rPr lang="it-IT" sz="1500" baseline="0" dirty="0" smtClean="0"/>
                        <a:t> 10 </a:t>
                      </a:r>
                      <a:r>
                        <a:rPr lang="it-IT" sz="1500" baseline="0" dirty="0" err="1" smtClean="0"/>
                        <a:t>keys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services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provided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by</a:t>
                      </a:r>
                      <a:r>
                        <a:rPr lang="it-IT" sz="1500" baseline="0" dirty="0" smtClean="0"/>
                        <a:t> the </a:t>
                      </a:r>
                      <a:r>
                        <a:rPr lang="it-IT" sz="1500" baseline="0" dirty="0" err="1" smtClean="0"/>
                        <a:t>associations</a:t>
                      </a:r>
                      <a:r>
                        <a:rPr lang="it-IT" sz="1500" baseline="0" dirty="0" smtClean="0"/>
                        <a:t>.</a:t>
                      </a:r>
                      <a:endParaRPr lang="it-IT" sz="1500" dirty="0"/>
                    </a:p>
                  </a:txBody>
                  <a:tcPr/>
                </a:tc>
              </a:tr>
              <a:tr h="1675977"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Medium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dirty="0" err="1" smtClean="0"/>
                        <a:t>Equivalent</a:t>
                      </a:r>
                      <a:r>
                        <a:rPr lang="it-IT" sz="1500" dirty="0" smtClean="0"/>
                        <a:t> or </a:t>
                      </a:r>
                      <a:r>
                        <a:rPr lang="it-IT" sz="1500" dirty="0" err="1" smtClean="0"/>
                        <a:t>superior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to</a:t>
                      </a:r>
                      <a:r>
                        <a:rPr lang="it-IT" sz="1500" dirty="0" smtClean="0"/>
                        <a:t> 3% </a:t>
                      </a:r>
                      <a:r>
                        <a:rPr lang="it-IT" sz="1500" dirty="0" err="1" smtClean="0"/>
                        <a:t>of</a:t>
                      </a:r>
                      <a:r>
                        <a:rPr lang="it-IT" sz="1500" dirty="0" smtClean="0"/>
                        <a:t> total </a:t>
                      </a:r>
                      <a:r>
                        <a:rPr lang="it-IT" sz="1500" dirty="0" err="1" smtClean="0"/>
                        <a:t>labour</a:t>
                      </a:r>
                      <a:r>
                        <a:rPr lang="it-IT" sz="1500" dirty="0" smtClean="0"/>
                        <a:t> market</a:t>
                      </a:r>
                    </a:p>
                    <a:p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dirty="0" smtClean="0"/>
                        <a:t>80% </a:t>
                      </a:r>
                      <a:r>
                        <a:rPr lang="it-IT" sz="1500" dirty="0" err="1" smtClean="0"/>
                        <a:t>equivalent</a:t>
                      </a:r>
                      <a:r>
                        <a:rPr lang="it-IT" sz="1500" dirty="0" smtClean="0"/>
                        <a:t> or </a:t>
                      </a:r>
                      <a:r>
                        <a:rPr lang="it-IT" sz="1500" dirty="0" err="1" smtClean="0"/>
                        <a:t>superior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to</a:t>
                      </a:r>
                      <a:r>
                        <a:rPr lang="it-IT" sz="1500" dirty="0" smtClean="0"/>
                        <a:t> the </a:t>
                      </a:r>
                      <a:r>
                        <a:rPr lang="it-IT" sz="1500" dirty="0" err="1" smtClean="0"/>
                        <a:t>average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financial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sector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contribution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to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gross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value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added</a:t>
                      </a:r>
                      <a:r>
                        <a:rPr lang="it-IT" sz="1500" dirty="0" smtClean="0"/>
                        <a:t> in EU27 </a:t>
                      </a:r>
                      <a:r>
                        <a:rPr lang="it-IT" sz="1500" dirty="0" err="1" smtClean="0"/>
                        <a:t>countries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70% or more </a:t>
                      </a:r>
                      <a:r>
                        <a:rPr lang="it-IT" sz="1500" dirty="0" err="1" smtClean="0"/>
                        <a:t>of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financial</a:t>
                      </a:r>
                      <a:r>
                        <a:rPr lang="it-IT" sz="1500" dirty="0" smtClean="0"/>
                        <a:t> comp. </a:t>
                      </a:r>
                      <a:r>
                        <a:rPr lang="it-IT" sz="1500" dirty="0" err="1" smtClean="0"/>
                        <a:t>represented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by</a:t>
                      </a:r>
                      <a:r>
                        <a:rPr lang="it-IT" sz="1500" baseline="0" dirty="0" smtClean="0"/>
                        <a:t> the single </a:t>
                      </a:r>
                      <a:r>
                        <a:rPr lang="it-IT" sz="1500" baseline="0" dirty="0" err="1" smtClean="0"/>
                        <a:t>association</a:t>
                      </a:r>
                      <a:r>
                        <a:rPr lang="it-IT" sz="1500" baseline="0" dirty="0" smtClean="0"/>
                        <a:t> or at the </a:t>
                      </a:r>
                      <a:r>
                        <a:rPr lang="it-IT" sz="1500" baseline="0" dirty="0" err="1" smtClean="0"/>
                        <a:t>whole</a:t>
                      </a:r>
                      <a:r>
                        <a:rPr lang="it-IT" sz="1500" baseline="0" dirty="0" smtClean="0"/>
                        <a:t> or at </a:t>
                      </a:r>
                      <a:r>
                        <a:rPr lang="it-IT" sz="1500" baseline="0" dirty="0" err="1" smtClean="0"/>
                        <a:t>least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an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association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representing</a:t>
                      </a:r>
                      <a:r>
                        <a:rPr lang="it-IT" sz="1500" baseline="0" dirty="0" smtClean="0"/>
                        <a:t> more </a:t>
                      </a:r>
                      <a:r>
                        <a:rPr lang="it-IT" sz="1500" baseline="0" dirty="0" err="1" smtClean="0"/>
                        <a:t>of</a:t>
                      </a:r>
                      <a:r>
                        <a:rPr lang="it-IT" sz="1500" baseline="0" dirty="0" smtClean="0"/>
                        <a:t> 90% </a:t>
                      </a:r>
                      <a:r>
                        <a:rPr lang="it-IT" sz="1500" baseline="0" dirty="0" err="1" smtClean="0"/>
                        <a:t>of</a:t>
                      </a:r>
                      <a:r>
                        <a:rPr lang="it-IT" sz="1500" baseline="0" dirty="0" smtClean="0"/>
                        <a:t> the </a:t>
                      </a:r>
                      <a:r>
                        <a:rPr lang="it-IT" sz="1500" baseline="0" dirty="0" err="1" smtClean="0"/>
                        <a:t>companies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of</a:t>
                      </a:r>
                      <a:r>
                        <a:rPr lang="it-IT" sz="1500" baseline="0" dirty="0" smtClean="0"/>
                        <a:t> the </a:t>
                      </a:r>
                      <a:r>
                        <a:rPr lang="it-IT" sz="1500" baseline="0" dirty="0" err="1" smtClean="0"/>
                        <a:t>sector</a:t>
                      </a:r>
                      <a:r>
                        <a:rPr lang="it-IT" sz="1500" baseline="0" dirty="0" smtClean="0"/>
                        <a:t>. At </a:t>
                      </a:r>
                      <a:r>
                        <a:rPr lang="it-IT" sz="1500" baseline="0" dirty="0" err="1" smtClean="0"/>
                        <a:t>least</a:t>
                      </a:r>
                      <a:r>
                        <a:rPr lang="it-IT" sz="1500" baseline="0" dirty="0" smtClean="0"/>
                        <a:t> 8 </a:t>
                      </a:r>
                      <a:r>
                        <a:rPr lang="it-IT" sz="1500" baseline="0" dirty="0" err="1" smtClean="0"/>
                        <a:t>keys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services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provided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by</a:t>
                      </a:r>
                      <a:r>
                        <a:rPr lang="it-IT" sz="1500" baseline="0" dirty="0" smtClean="0"/>
                        <a:t> the </a:t>
                      </a:r>
                      <a:r>
                        <a:rPr lang="it-IT" sz="1500" baseline="0" dirty="0" err="1" smtClean="0"/>
                        <a:t>associations</a:t>
                      </a:r>
                      <a:r>
                        <a:rPr lang="it-IT" sz="1500" baseline="0" dirty="0" smtClean="0"/>
                        <a:t>.</a:t>
                      </a:r>
                      <a:endParaRPr lang="it-IT" sz="1500" dirty="0"/>
                    </a:p>
                  </a:txBody>
                  <a:tcPr/>
                </a:tc>
              </a:tr>
              <a:tr h="1223011"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Low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 err="1" smtClean="0"/>
                        <a:t>Less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than</a:t>
                      </a:r>
                      <a:r>
                        <a:rPr lang="it-IT" sz="1500" dirty="0" smtClean="0"/>
                        <a:t> 3% </a:t>
                      </a:r>
                      <a:r>
                        <a:rPr lang="it-IT" sz="1500" dirty="0" err="1" smtClean="0"/>
                        <a:t>of</a:t>
                      </a:r>
                      <a:r>
                        <a:rPr lang="it-IT" sz="1500" dirty="0" smtClean="0"/>
                        <a:t> total </a:t>
                      </a:r>
                      <a:r>
                        <a:rPr lang="it-IT" sz="1500" dirty="0" err="1" smtClean="0"/>
                        <a:t>labour</a:t>
                      </a:r>
                      <a:r>
                        <a:rPr lang="it-IT" sz="1500" dirty="0" smtClean="0"/>
                        <a:t> market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dirty="0" err="1" smtClean="0"/>
                        <a:t>Less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than</a:t>
                      </a:r>
                      <a:r>
                        <a:rPr lang="it-IT" sz="1500" dirty="0" smtClean="0"/>
                        <a:t> 80% </a:t>
                      </a:r>
                      <a:r>
                        <a:rPr lang="it-IT" sz="1500" dirty="0" err="1" smtClean="0"/>
                        <a:t>of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dirty="0" smtClean="0"/>
                        <a:t>the </a:t>
                      </a:r>
                      <a:r>
                        <a:rPr lang="it-IT" sz="1500" dirty="0" err="1" smtClean="0"/>
                        <a:t>average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financial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sector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contribution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to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gross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value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added</a:t>
                      </a:r>
                      <a:r>
                        <a:rPr lang="it-IT" sz="1500" dirty="0" smtClean="0"/>
                        <a:t> in EU27 </a:t>
                      </a:r>
                      <a:r>
                        <a:rPr lang="it-IT" sz="1500" dirty="0" err="1" smtClean="0"/>
                        <a:t>countries</a:t>
                      </a:r>
                      <a:endParaRPr lang="it-IT" sz="1500" dirty="0" smtClean="0"/>
                    </a:p>
                    <a:p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 err="1" smtClean="0"/>
                        <a:t>Less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than</a:t>
                      </a:r>
                      <a:r>
                        <a:rPr lang="it-IT" sz="1500" baseline="0" dirty="0" smtClean="0"/>
                        <a:t> 70% </a:t>
                      </a:r>
                      <a:r>
                        <a:rPr lang="it-IT" sz="1500" baseline="0" dirty="0" err="1" smtClean="0"/>
                        <a:t>of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financial</a:t>
                      </a:r>
                      <a:r>
                        <a:rPr lang="it-IT" sz="1500" baseline="0" dirty="0" smtClean="0"/>
                        <a:t> comp. </a:t>
                      </a:r>
                      <a:r>
                        <a:rPr lang="it-IT" sz="1500" baseline="0" dirty="0" err="1" smtClean="0"/>
                        <a:t>represented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by</a:t>
                      </a:r>
                      <a:r>
                        <a:rPr lang="it-IT" sz="1500" baseline="0" dirty="0" smtClean="0"/>
                        <a:t> the single </a:t>
                      </a:r>
                      <a:r>
                        <a:rPr lang="it-IT" sz="1500" baseline="0" dirty="0" err="1" smtClean="0"/>
                        <a:t>association</a:t>
                      </a:r>
                      <a:r>
                        <a:rPr lang="it-IT" sz="1500" baseline="0" dirty="0" smtClean="0"/>
                        <a:t>. </a:t>
                      </a:r>
                      <a:r>
                        <a:rPr lang="it-IT" sz="1500" baseline="0" dirty="0" err="1" smtClean="0"/>
                        <a:t>Less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than</a:t>
                      </a:r>
                      <a:r>
                        <a:rPr lang="it-IT" sz="1500" baseline="0" dirty="0" smtClean="0"/>
                        <a:t> 8 </a:t>
                      </a:r>
                      <a:r>
                        <a:rPr lang="it-IT" sz="1500" baseline="0" dirty="0" err="1" smtClean="0"/>
                        <a:t>keys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services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provided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baseline="0" dirty="0" err="1" smtClean="0"/>
                        <a:t>by</a:t>
                      </a:r>
                      <a:r>
                        <a:rPr lang="it-IT" sz="1500" baseline="0" dirty="0" smtClean="0"/>
                        <a:t> the </a:t>
                      </a:r>
                      <a:r>
                        <a:rPr lang="it-IT" sz="1500" baseline="0" dirty="0" err="1" smtClean="0"/>
                        <a:t>associations</a:t>
                      </a:r>
                      <a:r>
                        <a:rPr lang="it-IT" sz="1500" baseline="0" dirty="0" smtClean="0"/>
                        <a:t>.</a:t>
                      </a:r>
                      <a:endParaRPr lang="it-IT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/>
              <a:t>(A) </a:t>
            </a:r>
            <a:r>
              <a:rPr lang="it-IT" sz="3200" dirty="0" err="1" smtClean="0"/>
              <a:t>Represented</a:t>
            </a:r>
            <a:r>
              <a:rPr lang="it-IT" sz="3200" dirty="0" smtClean="0"/>
              <a:t> </a:t>
            </a:r>
            <a:r>
              <a:rPr lang="it-IT" sz="3200" dirty="0" err="1" smtClean="0"/>
              <a:t>companies</a:t>
            </a:r>
            <a:r>
              <a:rPr lang="it-IT" sz="3200" dirty="0" smtClean="0"/>
              <a:t> - % </a:t>
            </a:r>
            <a:r>
              <a:rPr lang="it-IT" sz="3200" dirty="0" err="1" smtClean="0"/>
              <a:t>of</a:t>
            </a:r>
            <a:r>
              <a:rPr lang="it-IT" sz="3200" dirty="0" smtClean="0"/>
              <a:t> </a:t>
            </a:r>
            <a:r>
              <a:rPr lang="it-IT" sz="3200" dirty="0" err="1" smtClean="0"/>
              <a:t>banks</a:t>
            </a:r>
            <a:r>
              <a:rPr lang="it-IT" sz="3200" dirty="0" smtClean="0"/>
              <a:t> (yellow) and </a:t>
            </a:r>
            <a:r>
              <a:rPr lang="it-IT" sz="3200" dirty="0" err="1" smtClean="0"/>
              <a:t>insurances</a:t>
            </a:r>
            <a:r>
              <a:rPr lang="it-IT" sz="3200" dirty="0" smtClean="0"/>
              <a:t> (</a:t>
            </a:r>
            <a:r>
              <a:rPr lang="it-IT" sz="3200" dirty="0" err="1" smtClean="0"/>
              <a:t>black</a:t>
            </a:r>
            <a:r>
              <a:rPr lang="it-IT" sz="3200" dirty="0" smtClean="0"/>
              <a:t>) </a:t>
            </a:r>
            <a:r>
              <a:rPr lang="it-IT" sz="3200" dirty="0" err="1" smtClean="0"/>
              <a:t>operating</a:t>
            </a:r>
            <a:r>
              <a:rPr lang="it-IT" sz="3200" dirty="0" smtClean="0"/>
              <a:t> in the </a:t>
            </a:r>
            <a:r>
              <a:rPr lang="it-IT" sz="3200" dirty="0" err="1" smtClean="0"/>
              <a:t>country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2417543"/>
              </p:ext>
            </p:extLst>
          </p:nvPr>
        </p:nvGraphicFramePr>
        <p:xfrm>
          <a:off x="683568" y="1628800"/>
          <a:ext cx="7859216" cy="43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971600" y="5754742"/>
            <a:ext cx="770485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Germany</a:t>
            </a:r>
            <a:r>
              <a:rPr lang="it-IT" sz="1600" dirty="0" smtClean="0"/>
              <a:t>        France             UK              </a:t>
            </a:r>
            <a:r>
              <a:rPr lang="it-IT" sz="1600" dirty="0" err="1" smtClean="0"/>
              <a:t>Spain</a:t>
            </a:r>
            <a:r>
              <a:rPr lang="it-IT" sz="1600" dirty="0" smtClean="0"/>
              <a:t>         </a:t>
            </a:r>
            <a:r>
              <a:rPr lang="it-IT" sz="1600" dirty="0" err="1" smtClean="0"/>
              <a:t>Sweden</a:t>
            </a:r>
            <a:r>
              <a:rPr lang="it-IT" sz="1600" dirty="0" smtClean="0"/>
              <a:t>      Finland     </a:t>
            </a:r>
            <a:r>
              <a:rPr lang="it-IT" sz="1600" dirty="0" err="1" smtClean="0"/>
              <a:t>Poland</a:t>
            </a:r>
            <a:r>
              <a:rPr lang="it-IT" sz="1600" dirty="0" smtClean="0"/>
              <a:t>            Italy    </a:t>
            </a:r>
            <a:endParaRPr lang="it-IT" sz="1600" dirty="0"/>
          </a:p>
        </p:txBody>
      </p:sp>
      <p:pic>
        <p:nvPicPr>
          <p:cNvPr id="7" name="Immagin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(A) The domestic impact: key services monitored</a:t>
            </a:r>
            <a:endParaRPr lang="it-IT" sz="32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755576" y="1628800"/>
          <a:ext cx="764319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Immagin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67544" y="116632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(A) The domestic impact: key services monitored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395536" y="1700808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magin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(A) Taxonomy and main indicators for European index of representation of the financial industry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9</a:t>
            </a:fld>
            <a:endParaRPr lang="it-IT"/>
          </a:p>
        </p:txBody>
      </p:sp>
      <p:pic>
        <p:nvPicPr>
          <p:cNvPr id="6" name="Immagine 5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3528" y="6165304"/>
            <a:ext cx="129614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61614" y="6165304"/>
            <a:ext cx="12428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775</TotalTime>
  <Words>936</Words>
  <Application>Microsoft Office PowerPoint</Application>
  <PresentationFormat>Presentazione su schermo (4:3)</PresentationFormat>
  <Paragraphs>187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Modulo</vt:lpstr>
      <vt:lpstr>    International Seminar “DO SAVINGS HAVE A ‘VOICE’ IN EUROPE?” Financial industry representation in Europe and role of Financial Centers and Federations  Rome, June 5th 2015 </vt:lpstr>
      <vt:lpstr>Two researches and key results</vt:lpstr>
      <vt:lpstr>(A) The domestic impact: the institutional representative bodies monitored</vt:lpstr>
      <vt:lpstr>(A) Taxonomy and main indicators for domestic index representation of the financial industry</vt:lpstr>
      <vt:lpstr>(A) The domestic impact: the pondering system</vt:lpstr>
      <vt:lpstr>(A) Represented companies - % of banks (yellow) and insurances (black) operating in the country</vt:lpstr>
      <vt:lpstr>(A) The domestic impact: key services monitored</vt:lpstr>
      <vt:lpstr>Diapositiva 8</vt:lpstr>
      <vt:lpstr>(A) Taxonomy and main indicators for European index of representation of the financial industry</vt:lpstr>
      <vt:lpstr>(A) The European impact: the pondering system</vt:lpstr>
      <vt:lpstr>(A) Country bank assets (2011 data)</vt:lpstr>
      <vt:lpstr>(A) Premium market share (2011 data) </vt:lpstr>
      <vt:lpstr>(A) The labour market share (banks and other interm. empl. in black; insurance empl. in orange, other activities auxiliary to intermediation empl. in yellow)</vt:lpstr>
      <vt:lpstr>(A) INDEX OF ISTITUTIONAL REPRESENTATION OF THE FINANCIAL INDUSTRY SECTOR</vt:lpstr>
      <vt:lpstr> (B) The survey  on new ways of representation of financial industry </vt:lpstr>
      <vt:lpstr> (B) The survey on new ways of representation of financial industry </vt:lpstr>
      <vt:lpstr>(B) Legal status (percentage of respondents)</vt:lpstr>
      <vt:lpstr>(B) Partnership (percentage of respondents)</vt:lpstr>
      <vt:lpstr>(B) Organization and budget (key figures)</vt:lpstr>
      <vt:lpstr>(B) Key interests </vt:lpstr>
      <vt:lpstr>(B) Permanent representation in Brussels or in extra EU countries</vt:lpstr>
      <vt:lpstr>(B) Relevance of lobbying activities (number of answers)</vt:lpstr>
      <vt:lpstr>       (B) Relevance of lobbying activities (areas by nr. of answers)             </vt:lpstr>
      <vt:lpstr>(B) Interest in permanent coordination (number of answers)</vt:lpstr>
      <vt:lpstr>Key remarks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LUCIANO MONTI</dc:creator>
  <cp:lastModifiedBy>Eufemia</cp:lastModifiedBy>
  <cp:revision>91</cp:revision>
  <dcterms:created xsi:type="dcterms:W3CDTF">2015-05-25T10:25:02Z</dcterms:created>
  <dcterms:modified xsi:type="dcterms:W3CDTF">2015-06-04T13:20:23Z</dcterms:modified>
</cp:coreProperties>
</file>